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396" r:id="rId2"/>
    <p:sldId id="461" r:id="rId3"/>
    <p:sldId id="550" r:id="rId4"/>
    <p:sldId id="551" r:id="rId5"/>
    <p:sldId id="462" r:id="rId6"/>
    <p:sldId id="463" r:id="rId7"/>
    <p:sldId id="512" r:id="rId8"/>
    <p:sldId id="514" r:id="rId9"/>
    <p:sldId id="469" r:id="rId10"/>
    <p:sldId id="526" r:id="rId11"/>
    <p:sldId id="520" r:id="rId12"/>
    <p:sldId id="524" r:id="rId13"/>
    <p:sldId id="473" r:id="rId14"/>
    <p:sldId id="475" r:id="rId15"/>
    <p:sldId id="476" r:id="rId16"/>
    <p:sldId id="477" r:id="rId17"/>
    <p:sldId id="530" r:id="rId18"/>
    <p:sldId id="531" r:id="rId19"/>
    <p:sldId id="479" r:id="rId20"/>
    <p:sldId id="480" r:id="rId21"/>
    <p:sldId id="481" r:id="rId22"/>
    <p:sldId id="483" r:id="rId23"/>
    <p:sldId id="485" r:id="rId24"/>
    <p:sldId id="486" r:id="rId25"/>
    <p:sldId id="487" r:id="rId26"/>
    <p:sldId id="495" r:id="rId27"/>
    <p:sldId id="543" r:id="rId28"/>
    <p:sldId id="496" r:id="rId29"/>
    <p:sldId id="497" r:id="rId30"/>
    <p:sldId id="616" r:id="rId31"/>
    <p:sldId id="617" r:id="rId32"/>
    <p:sldId id="588" r:id="rId33"/>
    <p:sldId id="603" r:id="rId34"/>
    <p:sldId id="549" r:id="rId35"/>
    <p:sldId id="493" r:id="rId36"/>
    <p:sldId id="605" r:id="rId37"/>
    <p:sldId id="634" r:id="rId38"/>
    <p:sldId id="641" r:id="rId39"/>
    <p:sldId id="503" r:id="rId40"/>
    <p:sldId id="505" r:id="rId41"/>
    <p:sldId id="506" r:id="rId42"/>
    <p:sldId id="507" r:id="rId43"/>
    <p:sldId id="508" r:id="rId44"/>
    <p:sldId id="666" r:id="rId45"/>
    <p:sldId id="667" r:id="rId46"/>
    <p:sldId id="643" r:id="rId47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4A21"/>
    <a:srgbClr val="00529B"/>
    <a:srgbClr val="FF4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88" autoAdjust="0"/>
    <p:restoredTop sz="85045" autoAdjust="0"/>
  </p:normalViewPr>
  <p:slideViewPr>
    <p:cSldViewPr snapToGrid="0" snapToObjects="1">
      <p:cViewPr varScale="1">
        <p:scale>
          <a:sx n="171" d="100"/>
          <a:sy n="171" d="100"/>
        </p:scale>
        <p:origin x="944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9/8/22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9/8/22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893854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1730863"/>
            <a:ext cx="7556500" cy="30741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71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  <p:sldLayoutId id="2147484290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image" Target="../media/image18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0.png"/><Relationship Id="rId11" Type="http://schemas.openxmlformats.org/officeDocument/2006/relationships/image" Target="../media/image45.png"/><Relationship Id="rId5" Type="http://schemas.openxmlformats.org/officeDocument/2006/relationships/image" Target="../media/image160.png"/><Relationship Id="rId10" Type="http://schemas.openxmlformats.org/officeDocument/2006/relationships/image" Target="../media/image41.png"/><Relationship Id="rId4" Type="http://schemas.openxmlformats.org/officeDocument/2006/relationships/image" Target="../media/image150.png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71299" y="3095756"/>
            <a:ext cx="8681355" cy="1187075"/>
          </a:xfrm>
        </p:spPr>
        <p:txBody>
          <a:bodyPr/>
          <a:lstStyle/>
          <a:p>
            <a:r>
              <a:rPr lang="en-US" dirty="0"/>
              <a:t>COP 4020</a:t>
            </a:r>
          </a:p>
        </p:txBody>
      </p:sp>
    </p:spTree>
    <p:extLst>
      <p:ext uri="{BB962C8B-B14F-4D97-AF65-F5344CB8AC3E}">
        <p14:creationId xmlns:p14="http://schemas.microsoft.com/office/powerpoint/2010/main" val="1708311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Phrase Structure [briefly for now…]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156449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</a:rPr>
              <a:t>According to phrase structure, this is a legal statement: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b="1" dirty="0">
                <a:latin typeface="Cambria" panose="02040503050406030204" pitchFamily="18" charset="0"/>
              </a:rPr>
              <a:t>if</a:t>
            </a:r>
            <a:r>
              <a:rPr lang="en-US" dirty="0">
                <a:latin typeface="Cambria" panose="02040503050406030204" pitchFamily="18" charset="0"/>
              </a:rPr>
              <a:t> keyword is followed by an </a:t>
            </a:r>
            <a:r>
              <a:rPr lang="en-US" b="1" dirty="0">
                <a:latin typeface="Cambria" panose="02040503050406030204" pitchFamily="18" charset="0"/>
              </a:rPr>
              <a:t>expression</a:t>
            </a:r>
            <a:r>
              <a:rPr lang="en-US" dirty="0">
                <a:latin typeface="Cambria" panose="02040503050406030204" pitchFamily="18" charset="0"/>
              </a:rPr>
              <a:t> enclosed in </a:t>
            </a:r>
            <a:r>
              <a:rPr lang="en-US" b="1" dirty="0">
                <a:latin typeface="Cambria" panose="02040503050406030204" pitchFamily="18" charset="0"/>
              </a:rPr>
              <a:t>parentheses</a:t>
            </a:r>
            <a:r>
              <a:rPr lang="en-US" dirty="0">
                <a:latin typeface="Cambria" panose="02040503050406030204" pitchFamily="18" charset="0"/>
              </a:rPr>
              <a:t>,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which is followed by a </a:t>
            </a:r>
            <a:r>
              <a:rPr lang="en-US" b="1" dirty="0">
                <a:latin typeface="Cambria" panose="02040503050406030204" pitchFamily="18" charset="0"/>
              </a:rPr>
              <a:t>block</a:t>
            </a:r>
            <a:r>
              <a:rPr lang="en-US" dirty="0">
                <a:latin typeface="Cambria" panose="02040503050406030204" pitchFamily="18" charset="0"/>
              </a:rPr>
              <a:t> enclosed in </a:t>
            </a:r>
            <a:r>
              <a:rPr lang="en-US" b="1" dirty="0">
                <a:latin typeface="Cambria" panose="02040503050406030204" pitchFamily="18" charset="0"/>
              </a:rPr>
              <a:t>braces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that contains a </a:t>
            </a:r>
            <a:r>
              <a:rPr lang="en-US" b="1" dirty="0">
                <a:latin typeface="Cambria" panose="02040503050406030204" pitchFamily="18" charset="0"/>
              </a:rPr>
              <a:t>statement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terminated with a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FA5D6912-CF3B-A843-9B6B-5360BF28AD14}"/>
              </a:ext>
            </a:extLst>
          </p:cNvPr>
          <p:cNvSpPr/>
          <p:nvPr/>
        </p:nvSpPr>
        <p:spPr>
          <a:xfrm>
            <a:off x="2302500" y="2759145"/>
            <a:ext cx="4538999" cy="2323070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 balance &lt; 0 )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“Account Overdrawn”;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3787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Lexical Structure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</a:rPr>
              <a:t>Q:  Why do we use </a:t>
            </a:r>
            <a:r>
              <a:rPr lang="en-US" i="1" dirty="0">
                <a:latin typeface="Cambria" panose="02040503050406030204" pitchFamily="18" charset="0"/>
              </a:rPr>
              <a:t>formal</a:t>
            </a:r>
            <a:r>
              <a:rPr lang="en-US" dirty="0">
                <a:latin typeface="Cambria" panose="02040503050406030204" pitchFamily="18" charset="0"/>
              </a:rPr>
              <a:t> notation?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</a:rPr>
              <a:t>A:  </a:t>
            </a:r>
            <a:r>
              <a:rPr lang="en-US" i="1" dirty="0">
                <a:latin typeface="Cambria" panose="02040503050406030204" pitchFamily="18" charset="0"/>
              </a:rPr>
              <a:t>Precise definition ensures lexical rules are clear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2385233E-0443-A941-9B0F-64E7DD87AEFA}"/>
              </a:ext>
            </a:extLst>
          </p:cNvPr>
          <p:cNvSpPr/>
          <p:nvPr/>
        </p:nvSpPr>
        <p:spPr>
          <a:xfrm>
            <a:off x="865632" y="2398086"/>
            <a:ext cx="2839249" cy="1423722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0"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Rational Constants</a:t>
            </a:r>
          </a:p>
          <a:p>
            <a:pPr algn="ctr"/>
            <a:endParaRPr lang="en-US" dirty="0">
              <a:solidFill>
                <a:schemeClr val="tx1"/>
              </a:solidFill>
              <a:ea typeface="Cambria Math" charset="0"/>
              <a:cs typeface="Cambria Math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is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.1</a:t>
            </a: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 allowed?</a:t>
            </a:r>
          </a:p>
          <a:p>
            <a:pPr algn="ctr"/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is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10.</a:t>
            </a: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 allowed?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09E078DA-420C-3F49-87B0-8A8A3BA56FC2}"/>
              </a:ext>
            </a:extLst>
          </p:cNvPr>
          <p:cNvSpPr/>
          <p:nvPr/>
        </p:nvSpPr>
        <p:spPr>
          <a:xfrm>
            <a:off x="4572000" y="2398086"/>
            <a:ext cx="3596640" cy="1423722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0"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Rational Constants</a:t>
            </a:r>
          </a:p>
          <a:p>
            <a:pPr algn="ctr"/>
            <a:endParaRPr lang="en-US" dirty="0">
              <a:solidFill>
                <a:schemeClr val="tx1"/>
              </a:solidFill>
              <a:ea typeface="Cambria Math" charset="0"/>
              <a:cs typeface="Cambria Math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1..15</a:t>
            </a: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 is a rang specifier</a:t>
            </a:r>
          </a:p>
          <a:p>
            <a:pPr algn="ctr"/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Lexer might confuse </a:t>
            </a:r>
          </a:p>
          <a:p>
            <a:pPr algn="ctr"/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this with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1.</a:t>
            </a: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 and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.15</a:t>
            </a: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!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88008EA-F79B-6443-B8CB-0584DF1D2218}"/>
              </a:ext>
            </a:extLst>
          </p:cNvPr>
          <p:cNvSpPr/>
          <p:nvPr/>
        </p:nvSpPr>
        <p:spPr>
          <a:xfrm>
            <a:off x="-13021" y="2467810"/>
            <a:ext cx="988381" cy="1353998"/>
          </a:xfrm>
          <a:prstGeom prst="wedgeRoundRectCallout">
            <a:avLst>
              <a:gd name="adj1" fmla="val 90079"/>
              <a:gd name="adj2" fmla="val 18381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Java, C, C++… </a:t>
            </a:r>
            <a:r>
              <a:rPr lang="en-US" u="sng" dirty="0"/>
              <a:t>YES</a:t>
            </a:r>
            <a:r>
              <a:rPr lang="en-US" dirty="0"/>
              <a:t>!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7F93FC4-A12C-7440-A961-AA146943AF06}"/>
              </a:ext>
            </a:extLst>
          </p:cNvPr>
          <p:cNvSpPr/>
          <p:nvPr/>
        </p:nvSpPr>
        <p:spPr>
          <a:xfrm>
            <a:off x="1414272" y="4216167"/>
            <a:ext cx="2694432" cy="642137"/>
          </a:xfrm>
          <a:prstGeom prst="wedgeRoundRectCallout">
            <a:avLst>
              <a:gd name="adj1" fmla="val -28435"/>
              <a:gd name="adj2" fmla="val -130907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Pascal, Ada … </a:t>
            </a:r>
            <a:r>
              <a:rPr lang="en-US" u="sng" dirty="0"/>
              <a:t>NO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5136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Example:  [simple] Numeric Literals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837009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</a:rPr>
              <a:t>We give </a:t>
            </a:r>
            <a:r>
              <a:rPr lang="en-US" u="sng" dirty="0">
                <a:latin typeface="Cambria" panose="02040503050406030204" pitchFamily="18" charset="0"/>
              </a:rPr>
              <a:t>names</a:t>
            </a:r>
            <a:r>
              <a:rPr lang="en-US" dirty="0">
                <a:latin typeface="Cambria" panose="02040503050406030204" pitchFamily="18" charset="0"/>
              </a:rPr>
              <a:t> [labels] to regular expressions and use them in other regular expressions as </a:t>
            </a:r>
            <a:r>
              <a:rPr lang="en-US" u="sng" dirty="0">
                <a:latin typeface="Cambria" panose="02040503050406030204" pitchFamily="18" charset="0"/>
              </a:rPr>
              <a:t>if they were symbols</a:t>
            </a:r>
            <a:r>
              <a:rPr lang="en-US" dirty="0">
                <a:latin typeface="Cambria" panose="02040503050406030204" pitchFamily="18" charset="0"/>
              </a:rPr>
              <a:t>.</a:t>
            </a:r>
            <a:endParaRPr lang="en-US" u="sng" dirty="0">
              <a:latin typeface="Cambria" panose="02040503050406030204" pitchFamily="18" charset="0"/>
            </a:endParaRP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FA5D6912-CF3B-A843-9B6B-5360BF28AD14}"/>
              </a:ext>
            </a:extLst>
          </p:cNvPr>
          <p:cNvSpPr/>
          <p:nvPr/>
        </p:nvSpPr>
        <p:spPr>
          <a:xfrm>
            <a:off x="663044" y="1916263"/>
            <a:ext cx="7620000" cy="2323070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&lt;num lit&gt; ::= &lt;nonzero digit&gt; &lt;digit&gt;*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&lt;digit&gt;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&lt;nonzero digit&gt;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&lt;nonzero digit&gt;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7D3C0B-0F8A-8E40-A3F3-3075F3FC7BE1}"/>
              </a:ext>
            </a:extLst>
          </p:cNvPr>
          <p:cNvSpPr txBox="1">
            <a:spLocks/>
          </p:cNvSpPr>
          <p:nvPr/>
        </p:nvSpPr>
        <p:spPr bwMode="auto">
          <a:xfrm>
            <a:off x="327868" y="4430598"/>
            <a:ext cx="8488264" cy="4619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</a:rPr>
              <a:t>Orange</a:t>
            </a:r>
            <a:r>
              <a:rPr lang="en-US" dirty="0">
                <a:latin typeface="Cambria" panose="02040503050406030204" pitchFamily="18" charset="0"/>
              </a:rPr>
              <a:t> denotes a </a:t>
            </a:r>
            <a:r>
              <a:rPr lang="en-US" i="1" dirty="0">
                <a:solidFill>
                  <a:schemeClr val="accent3"/>
                </a:solidFill>
                <a:latin typeface="Cambria" panose="02040503050406030204" pitchFamily="18" charset="0"/>
              </a:rPr>
              <a:t>literal character</a:t>
            </a:r>
            <a:r>
              <a:rPr lang="en-US" dirty="0">
                <a:latin typeface="Cambria" panose="02040503050406030204" pitchFamily="18" charset="0"/>
              </a:rPr>
              <a:t> values.</a:t>
            </a:r>
            <a:endParaRPr lang="en-US" u="sng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003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Example:  Identifiers</a:t>
            </a: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FA5D6912-CF3B-A843-9B6B-5360BF28AD14}"/>
              </a:ext>
            </a:extLst>
          </p:cNvPr>
          <p:cNvSpPr/>
          <p:nvPr/>
        </p:nvSpPr>
        <p:spPr>
          <a:xfrm>
            <a:off x="647927" y="1561170"/>
            <a:ext cx="7848146" cy="2745070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22860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&lt;identifier&gt; ::= &lt;identifier start&gt; &lt;identifier part&gt;*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start&gt;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part&gt; ::= &lt;identifier start&gt; | &lt;digit&gt;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374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Example:  Operators</a:t>
            </a: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FA5D6912-CF3B-A843-9B6B-5360BF28AD14}"/>
              </a:ext>
            </a:extLst>
          </p:cNvPr>
          <p:cNvSpPr/>
          <p:nvPr/>
        </p:nvSpPr>
        <p:spPr>
          <a:xfrm>
            <a:off x="647927" y="1148575"/>
            <a:ext cx="6477702" cy="2118732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22860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&lt;input&gt; ::= &lt;token&gt;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&lt;token&gt; ::= &lt;identifier&gt; | &lt;num list&gt; | &lt;op&gt;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&lt;op&gt;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DDE7EFB-99E8-FD4B-BF63-E6CD64B5A623}"/>
                  </a:ext>
                </a:extLst>
              </p:cNvPr>
              <p:cNvSpPr>
                <a:spLocks noGrp="1"/>
              </p:cNvSpPr>
              <p:nvPr>
                <p:ph idx="10"/>
              </p:nvPr>
            </p:nvSpPr>
            <p:spPr>
              <a:xfrm>
                <a:off x="327868" y="3363406"/>
                <a:ext cx="8488264" cy="1255513"/>
              </a:xfrm>
            </p:spPr>
            <p:txBody>
              <a:bodyPr/>
              <a:lstStyle/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dirty="0">
                    <a:latin typeface="Cambria" panose="02040503050406030204" pitchFamily="18" charset="0"/>
                  </a:rPr>
                  <a:t>Implicitly: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= {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..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..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..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9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_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,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 dirty="0">
                    <a:latin typeface="Cambria" panose="02040503050406030204" pitchFamily="18" charset="0"/>
                  </a:rPr>
                  <a:t>}</a:t>
                </a:r>
              </a:p>
              <a:p>
                <a:pPr marL="0" indent="0">
                  <a:spcBef>
                    <a:spcPts val="800"/>
                  </a:spcBef>
                  <a:buNone/>
                </a:pPr>
                <a:endParaRPr lang="en-US" dirty="0">
                  <a:latin typeface="Cambria" panose="02040503050406030204" pitchFamily="18" charset="0"/>
                </a:endParaRPr>
              </a:p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dirty="0">
                    <a:latin typeface="Cambria" panose="02040503050406030204" pitchFamily="18" charset="0"/>
                  </a:rPr>
                  <a:t>Note,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 dirty="0">
                    <a:latin typeface="Cambria" panose="02040503050406030204" pitchFamily="18" charset="0"/>
                  </a:rPr>
                  <a:t> is used both as an element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and as a 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Kleene star</a:t>
                </a:r>
                <a:r>
                  <a:rPr lang="en-US" dirty="0">
                    <a:latin typeface="Cambria" panose="02040503050406030204" pitchFamily="18" charset="0"/>
                  </a:rPr>
                  <a:t> [meta symbol].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DDE7EFB-99E8-FD4B-BF63-E6CD64B5A6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3363406"/>
                <a:ext cx="8488264" cy="1255513"/>
              </a:xfrm>
              <a:blipFill>
                <a:blip r:embed="rId2"/>
                <a:stretch>
                  <a:fillRect l="-747" t="-2020" b="-5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DC5082-C58F-6D4B-9478-F210F0B2C749}"/>
              </a:ext>
            </a:extLst>
          </p:cNvPr>
          <p:cNvCxnSpPr>
            <a:cxnSpLocks/>
          </p:cNvCxnSpPr>
          <p:nvPr/>
        </p:nvCxnSpPr>
        <p:spPr>
          <a:xfrm flipH="1" flipV="1">
            <a:off x="3523786" y="2698596"/>
            <a:ext cx="892099" cy="1479517"/>
          </a:xfrm>
          <a:prstGeom prst="straightConnector1">
            <a:avLst/>
          </a:prstGeom>
          <a:ln cap="rnd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395879-E005-AE40-9412-E3AD8245FC44}"/>
              </a:ext>
            </a:extLst>
          </p:cNvPr>
          <p:cNvCxnSpPr>
            <a:cxnSpLocks/>
          </p:cNvCxnSpPr>
          <p:nvPr/>
        </p:nvCxnSpPr>
        <p:spPr>
          <a:xfrm flipH="1" flipV="1">
            <a:off x="3691057" y="1802397"/>
            <a:ext cx="2497870" cy="2398018"/>
          </a:xfrm>
          <a:prstGeom prst="straightConnector1">
            <a:avLst/>
          </a:prstGeom>
          <a:ln cap="rnd">
            <a:solidFill>
              <a:schemeClr val="tx1"/>
            </a:solidFill>
            <a:round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5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Example:  Inline Comments and Not()</a:t>
            </a: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FA5D6912-CF3B-A843-9B6B-5360BF28AD14}"/>
              </a:ext>
            </a:extLst>
          </p:cNvPr>
          <p:cNvSpPr/>
          <p:nvPr/>
        </p:nvSpPr>
        <p:spPr>
          <a:xfrm>
            <a:off x="647927" y="1148575"/>
            <a:ext cx="6477702" cy="1423175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&lt;inline comment&gt;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(Not(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))*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EOL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DE7EFB-99E8-FD4B-BF63-E6CD64B5A62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8" y="2732050"/>
            <a:ext cx="8488264" cy="188687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Single line comment.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Within the sequence of characters making up the comment, the end-of-line (EOL) character is not allowed.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latin typeface="Cambria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b="1" dirty="0">
                <a:solidFill>
                  <a:schemeClr val="accent3"/>
                </a:solidFill>
                <a:latin typeface="Cambria" panose="02040503050406030204" pitchFamily="18" charset="0"/>
              </a:rPr>
              <a:t>Not(element)</a:t>
            </a:r>
            <a:r>
              <a:rPr lang="en-US" dirty="0">
                <a:latin typeface="Cambria" panose="02040503050406030204" pitchFamily="18" charset="0"/>
              </a:rPr>
              <a:t>:  represents negation of the element listed.</a:t>
            </a:r>
          </a:p>
        </p:txBody>
      </p:sp>
    </p:spTree>
    <p:extLst>
      <p:ext uri="{BB962C8B-B14F-4D97-AF65-F5344CB8AC3E}">
        <p14:creationId xmlns:p14="http://schemas.microsoft.com/office/powerpoint/2010/main" val="1595902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Example:  Block Comments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orizontal Scroll 3">
                <a:extLst>
                  <a:ext uri="{FF2B5EF4-FFF2-40B4-BE49-F238E27FC236}">
                    <a16:creationId xmlns:a16="http://schemas.microsoft.com/office/drawing/2014/main" id="{FA5D6912-CF3B-A843-9B6B-5360BF28AD14}"/>
                  </a:ext>
                </a:extLst>
              </p:cNvPr>
              <p:cNvSpPr/>
              <p:nvPr/>
            </p:nvSpPr>
            <p:spPr>
              <a:xfrm>
                <a:off x="647927" y="1148575"/>
                <a:ext cx="6477702" cy="1423175"/>
              </a:xfrm>
              <a:prstGeom prst="horizontalScroll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28600" tIns="228600" bIns="0" rtlCol="0" anchor="ctr"/>
              <a:lstStyle/>
              <a:p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&lt;block comment&gt; ::=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##</a:t>
                </a:r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((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# </a:t>
                </a:r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|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 Not(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#</a:t>
                </a:r>
                <a:r>
                  <a:rPr lang="en-US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))* 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##</a:t>
                </a:r>
              </a:p>
              <a:p>
                <a:endParaRPr lang="en-US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Horizontal Scroll 3">
                <a:extLst>
                  <a:ext uri="{FF2B5EF4-FFF2-40B4-BE49-F238E27FC236}">
                    <a16:creationId xmlns:a16="http://schemas.microsoft.com/office/drawing/2014/main" id="{FA5D6912-CF3B-A843-9B6B-5360BF28A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27" y="1148575"/>
                <a:ext cx="6477702" cy="1423175"/>
              </a:xfrm>
              <a:prstGeom prst="horizontalScroll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DE7EFB-99E8-FD4B-BF63-E6CD64B5A62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8" y="2713762"/>
            <a:ext cx="4128385" cy="2324582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Comment delimited by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What is the shortest legal string?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4294AB-F0D5-0743-BA3B-CB05105387A8}"/>
              </a:ext>
            </a:extLst>
          </p:cNvPr>
          <p:cNvSpPr txBox="1">
            <a:spLocks/>
          </p:cNvSpPr>
          <p:nvPr/>
        </p:nvSpPr>
        <p:spPr bwMode="auto">
          <a:xfrm>
            <a:off x="4571999" y="2713762"/>
            <a:ext cx="4408107" cy="232458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Which of these are legal strings?</a:t>
            </a:r>
          </a:p>
          <a:p>
            <a:pPr lvl="1" defTabSz="914400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##abc##</a:t>
            </a:r>
          </a:p>
          <a:p>
            <a:pPr lvl="1" defTabSz="914400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##abc##abc##</a:t>
            </a:r>
          </a:p>
          <a:p>
            <a:pPr lvl="1" defTabSz="914400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##abc#abc##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265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Recognizing Tokens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REs specify or </a:t>
            </a:r>
            <a:r>
              <a:rPr lang="en-US" i="1" dirty="0">
                <a:latin typeface="Cambria" panose="02040503050406030204" pitchFamily="18" charset="0"/>
              </a:rPr>
              <a:t>generate</a:t>
            </a:r>
            <a:r>
              <a:rPr lang="en-US" dirty="0">
                <a:latin typeface="Cambria" panose="02040503050406030204" pitchFamily="18" charset="0"/>
              </a:rPr>
              <a:t> tokens.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We need to </a:t>
            </a:r>
            <a:r>
              <a:rPr lang="en-US" i="1" dirty="0">
                <a:latin typeface="Cambria" panose="02040503050406030204" pitchFamily="18" charset="0"/>
              </a:rPr>
              <a:t>recognize</a:t>
            </a:r>
            <a:r>
              <a:rPr lang="en-US" dirty="0">
                <a:latin typeface="Cambria" panose="02040503050406030204" pitchFamily="18" charset="0"/>
              </a:rPr>
              <a:t> tokens.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A </a:t>
            </a:r>
            <a:r>
              <a:rPr lang="en-US" u="sng" dirty="0">
                <a:latin typeface="Cambria" panose="02040503050406030204" pitchFamily="18" charset="0"/>
              </a:rPr>
              <a:t>Deterministic Finite Automaton</a:t>
            </a:r>
            <a:r>
              <a:rPr lang="en-US" dirty="0">
                <a:latin typeface="Cambria" panose="02040503050406030204" pitchFamily="18" charset="0"/>
              </a:rPr>
              <a:t> (DFA|DFSM) is used to recognize the language that can be generated by a given RE.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We call this part of compilation </a:t>
            </a:r>
            <a:r>
              <a:rPr lang="en-US" b="1" dirty="0">
                <a:latin typeface="Cambria" panose="02040503050406030204" pitchFamily="18" charset="0"/>
              </a:rPr>
              <a:t>Lexical Analysis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The interpreter | compiler component that performs lexical analysis is called a 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Lexer</a:t>
            </a:r>
            <a:r>
              <a:rPr lang="en-US" dirty="0">
                <a:latin typeface="Cambria" panose="02040503050406030204" pitchFamily="18" charset="0"/>
              </a:rPr>
              <a:t> or </a:t>
            </a:r>
            <a:r>
              <a:rPr lang="en-US" i="1" dirty="0">
                <a:latin typeface="Cambria" panose="02040503050406030204" pitchFamily="18" charset="0"/>
              </a:rPr>
              <a:t>Scanner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0765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Lexers | Scanners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Responsible for </a:t>
            </a:r>
            <a:r>
              <a:rPr lang="en-US" i="1" dirty="0">
                <a:latin typeface="Cambria" panose="02040503050406030204" pitchFamily="18" charset="0"/>
              </a:rPr>
              <a:t>tokenizing source</a:t>
            </a:r>
            <a:r>
              <a:rPr lang="en-US" dirty="0">
                <a:latin typeface="Cambria" panose="02040503050406030204" pitchFamily="18" charset="0"/>
              </a:rPr>
              <a:t> as specified by RE.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Also: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Removing comments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[often] dealing with pragmas [significant comments]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Saving text of identifiers, numbers, strings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Saving source locations [file, line, column] for error message</a:t>
            </a:r>
          </a:p>
        </p:txBody>
      </p:sp>
    </p:spTree>
    <p:extLst>
      <p:ext uri="{BB962C8B-B14F-4D97-AF65-F5344CB8AC3E}">
        <p14:creationId xmlns:p14="http://schemas.microsoft.com/office/powerpoint/2010/main" val="1005646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Building Lexers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Ad-hoc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Semi-mechanical pure DFA [usually realized as nested case statements]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Table-driven DFA</a:t>
            </a:r>
          </a:p>
        </p:txBody>
      </p:sp>
    </p:spTree>
    <p:extLst>
      <p:ext uri="{BB962C8B-B14F-4D97-AF65-F5344CB8AC3E}">
        <p14:creationId xmlns:p14="http://schemas.microsoft.com/office/powerpoint/2010/main" val="546856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Overview of Language Translation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Lexical Analysis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Parsing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Static Semantic Analysis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Code Generation</a:t>
            </a:r>
          </a:p>
        </p:txBody>
      </p:sp>
    </p:spTree>
    <p:extLst>
      <p:ext uri="{BB962C8B-B14F-4D97-AF65-F5344CB8AC3E}">
        <p14:creationId xmlns:p14="http://schemas.microsoft.com/office/powerpoint/2010/main" val="3923073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Building Lexers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b="1" dirty="0">
                <a:solidFill>
                  <a:schemeClr val="accent3"/>
                </a:solidFill>
                <a:latin typeface="Cambria" panose="02040503050406030204" pitchFamily="18" charset="0"/>
              </a:rPr>
              <a:t>Ad-hoc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Semi-mechanical pure DFA [usually realized as nested case statements]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Table-driven DFA</a:t>
            </a:r>
          </a:p>
        </p:txBody>
      </p:sp>
      <p:sp>
        <p:nvSpPr>
          <p:cNvPr id="4" name="Wave 3">
            <a:extLst>
              <a:ext uri="{FF2B5EF4-FFF2-40B4-BE49-F238E27FC236}">
                <a16:creationId xmlns:a16="http://schemas.microsoft.com/office/drawing/2014/main" id="{E7D61EBA-5785-9142-A5A3-0CF32BCC56F3}"/>
              </a:ext>
            </a:extLst>
          </p:cNvPr>
          <p:cNvSpPr/>
          <p:nvPr/>
        </p:nvSpPr>
        <p:spPr>
          <a:xfrm>
            <a:off x="1677680" y="2714083"/>
            <a:ext cx="5590727" cy="2177957"/>
          </a:xfrm>
          <a:prstGeom prst="wav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Ad-hoc</a:t>
            </a:r>
            <a:r>
              <a:rPr lang="en-US" dirty="0">
                <a:solidFill>
                  <a:schemeClr val="tx1"/>
                </a:solidFill>
              </a:rPr>
              <a:t> generally yields the fastest, most compact code by performing lots of special purpose operations, though good automatically-generated scanners come close</a:t>
            </a:r>
          </a:p>
        </p:txBody>
      </p:sp>
    </p:spTree>
    <p:extLst>
      <p:ext uri="{BB962C8B-B14F-4D97-AF65-F5344CB8AC3E}">
        <p14:creationId xmlns:p14="http://schemas.microsoft.com/office/powerpoint/2010/main" val="1419734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7360" y="466831"/>
            <a:ext cx="661135" cy="4512842"/>
          </a:xfrm>
        </p:spPr>
        <p:txBody>
          <a:bodyPr vert="wordArtVert" lIns="0" tIns="0" rIns="0" bIns="0"/>
          <a:lstStyle/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LEXING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807928" y="4200414"/>
            <a:ext cx="6942028" cy="837009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</a:rPr>
              <a:t>Given a sequence of characters, scan input from left to right, </a:t>
            </a:r>
            <a:r>
              <a:rPr lang="en-US" i="1" dirty="0">
                <a:solidFill>
                  <a:schemeClr val="accent3"/>
                </a:solidFill>
                <a:latin typeface="Cambria" panose="02040503050406030204" pitchFamily="18" charset="0"/>
              </a:rPr>
              <a:t>extending a token as long as possible</a:t>
            </a:r>
            <a:r>
              <a:rPr lang="en-US" dirty="0">
                <a:latin typeface="Cambria" panose="02040503050406030204" pitchFamily="18" charset="0"/>
              </a:rPr>
              <a:t>.</a:t>
            </a:r>
            <a:endParaRPr lang="en-US" u="sng" dirty="0">
              <a:latin typeface="Cambria" panose="02040503050406030204" pitchFamily="18" charset="0"/>
            </a:endParaRP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FA5D6912-CF3B-A843-9B6B-5360BF28AD14}"/>
              </a:ext>
            </a:extLst>
          </p:cNvPr>
          <p:cNvSpPr/>
          <p:nvPr/>
        </p:nvSpPr>
        <p:spPr>
          <a:xfrm>
            <a:off x="129956" y="0"/>
            <a:ext cx="7620000" cy="4674869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&lt;token&gt; ::= &lt;identifier&gt; | &lt;num lit&gt; | &lt;op&gt;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&lt;num lit&gt;       ::= &lt;nonzero digit&gt; &lt;digit&gt;*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&lt;digit&gt;         ::=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&lt;nonzero digit&gt;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&lt;nonzero digit&gt; ::=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&lt;identifier&gt; ::= &lt;identifier start&gt; &lt;identifier part&gt;*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start&gt; ::=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part&gt;  ::= &lt;identifier start&gt; | &lt;digit&gt;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&lt;op&gt; ::=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73000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Lexing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abc0def12g</a:t>
            </a:r>
          </a:p>
          <a:p>
            <a:pPr lvl="1">
              <a:spcBef>
                <a:spcPts val="200"/>
              </a:spcBef>
              <a:buFont typeface="Lucida Grande" panose="020B0600040502020204" pitchFamily="34" charset="0"/>
              <a:buChar char="↳"/>
            </a:pPr>
            <a:r>
              <a:rPr lang="en-US" dirty="0">
                <a:latin typeface="Cambria" panose="02040503050406030204" pitchFamily="18" charset="0"/>
              </a:rPr>
              <a:t>a single token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abc+45d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a=d</a:t>
            </a:r>
            <a:endParaRPr lang="en-US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</a:p>
        </p:txBody>
      </p:sp>
      <p:sp>
        <p:nvSpPr>
          <p:cNvPr id="6" name="Vertical Scroll 5">
            <a:extLst>
              <a:ext uri="{FF2B5EF4-FFF2-40B4-BE49-F238E27FC236}">
                <a16:creationId xmlns:a16="http://schemas.microsoft.com/office/drawing/2014/main" id="{6049AFA1-2BF0-B146-8200-833FD16ACF12}"/>
              </a:ext>
            </a:extLst>
          </p:cNvPr>
          <p:cNvSpPr/>
          <p:nvPr/>
        </p:nvSpPr>
        <p:spPr>
          <a:xfrm>
            <a:off x="2720051" y="63931"/>
            <a:ext cx="6551271" cy="2595317"/>
          </a:xfrm>
          <a:prstGeom prst="vertic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bIns="0" rtlCol="0" anchor="ctr"/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&lt;token&gt; ::= &lt;identifier&gt; | &lt;num lit&gt; | &lt;op&gt;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&lt;num lit&gt; ::= &lt;nonzero digit&gt; &lt;digit&gt;*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&lt;digit&gt;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&lt;nonzero digit&gt;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&lt;nonzero digit&gt;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&lt;identifier&gt; ::= &lt;identifier start&gt; &lt;identifier part&gt;*</a:t>
            </a:r>
            <a:endParaRPr lang="en-US" sz="14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start&gt;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part&gt; ::= &lt;identifier start&gt; | &lt;digit&gt;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&lt;op&gt;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211468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Lexing</a:t>
            </a:r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abc0def12g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abc+45d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4 tokens</a:t>
                </a:r>
              </a:p>
              <a:p>
                <a:pPr lvl="1">
                  <a:spcBef>
                    <a:spcPts val="200"/>
                  </a:spcBef>
                  <a:buFont typeface="Lucida Grande" panose="020B0600040502020204" pitchFamily="34" charset="0"/>
                  <a:buChar char="↳"/>
                </a:pP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identifier: 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abc</a:t>
                </a:r>
              </a:p>
              <a:p>
                <a:pPr lvl="1">
                  <a:spcBef>
                    <a:spcPts val="200"/>
                  </a:spcBef>
                  <a:buFont typeface="Lucida Grande" panose="020B0600040502020204" pitchFamily="34" charset="0"/>
                  <a:buChar char="↳"/>
                </a:pP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op: 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+</a:t>
                </a:r>
                <a:endParaRPr lang="en-US" dirty="0">
                  <a:latin typeface="Cambria" panose="02040503050406030204" pitchFamily="18" charset="0"/>
                  <a:cs typeface="Consolas" panose="020B0609020204030204" pitchFamily="49" charset="0"/>
                </a:endParaRPr>
              </a:p>
              <a:p>
                <a:pPr lvl="1">
                  <a:spcBef>
                    <a:spcPts val="200"/>
                  </a:spcBef>
                  <a:buFont typeface="Lucida Grande" panose="020B0600040502020204" pitchFamily="34" charset="0"/>
                  <a:buChar char="↳"/>
                </a:pP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num lit: 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45</a:t>
                </a:r>
                <a:endParaRPr lang="en-US" dirty="0">
                  <a:latin typeface="Cambria" panose="02040503050406030204" pitchFamily="18" charset="0"/>
                  <a:cs typeface="Consolas" panose="020B0609020204030204" pitchFamily="49" charset="0"/>
                </a:endParaRPr>
              </a:p>
              <a:p>
                <a:pPr lvl="1">
                  <a:spcBef>
                    <a:spcPts val="200"/>
                  </a:spcBef>
                  <a:buFont typeface="Lucida Grande" panose="020B0600040502020204" pitchFamily="34" charset="0"/>
                  <a:buChar char="↳"/>
                </a:pP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identifier: 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d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a=d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</a:t>
                </a:r>
                <a:endParaRPr lang="en-US" dirty="0">
                  <a:latin typeface="Cambria" panose="02040503050406030204" pitchFamily="18" charset="0"/>
                  <a:cs typeface="Consolas" panose="020B0609020204030204" pitchFamily="49" charset="0"/>
                </a:endParaRP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a==b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149" t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Vertical Scroll 8">
            <a:extLst>
              <a:ext uri="{FF2B5EF4-FFF2-40B4-BE49-F238E27FC236}">
                <a16:creationId xmlns:a16="http://schemas.microsoft.com/office/drawing/2014/main" id="{32DCAAE3-0E8B-044B-A834-5CA745A2F2D1}"/>
              </a:ext>
            </a:extLst>
          </p:cNvPr>
          <p:cNvSpPr/>
          <p:nvPr/>
        </p:nvSpPr>
        <p:spPr>
          <a:xfrm>
            <a:off x="2720051" y="63931"/>
            <a:ext cx="6551271" cy="2595317"/>
          </a:xfrm>
          <a:prstGeom prst="vertic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bIns="0" rtlCol="0" anchor="ctr"/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&lt;token&gt; ::= &lt;identifier&gt; | &lt;num lit&gt; | &lt;op&gt;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&lt;num lit&gt; ::= &lt;nonzero digit&gt; &lt;digit&gt;*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&lt;digit&gt;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&lt;nonzero digit&gt;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&lt;nonzero digit&gt;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&lt;identifier&gt; ::= &lt;identifier start&gt; &lt;identifier start&gt;*</a:t>
            </a:r>
            <a:endParaRPr lang="en-US" sz="14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start&gt;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part&gt; ::= &lt;identifier start&gt; | &lt;digit&gt;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&lt;op&gt;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286093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Lexing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abc0def12g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abc+45d</a:t>
            </a:r>
            <a:endParaRPr lang="en-US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a=d</a:t>
            </a:r>
          </a:p>
          <a:p>
            <a:pPr lvl="1">
              <a:spcBef>
                <a:spcPts val="200"/>
              </a:spcBef>
              <a:buFont typeface="Lucida Grande" panose="020B0600040502020204" pitchFamily="34" charset="0"/>
              <a:buChar char="↳"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identifier: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</a:p>
          <a:p>
            <a:pPr lvl="1">
              <a:spcBef>
                <a:spcPts val="200"/>
              </a:spcBef>
              <a:buFont typeface="Lucida Grande" panose="020B0600040502020204" pitchFamily="34" charset="0"/>
              <a:buChar char="↳"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Followed by an illegal token [single equal is invalid]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a==b</a:t>
            </a:r>
          </a:p>
        </p:txBody>
      </p:sp>
      <p:sp>
        <p:nvSpPr>
          <p:cNvPr id="7" name="Vertical Scroll 6">
            <a:extLst>
              <a:ext uri="{FF2B5EF4-FFF2-40B4-BE49-F238E27FC236}">
                <a16:creationId xmlns:a16="http://schemas.microsoft.com/office/drawing/2014/main" id="{FBF4E453-0F1D-7948-BF93-52431089DA45}"/>
              </a:ext>
            </a:extLst>
          </p:cNvPr>
          <p:cNvSpPr/>
          <p:nvPr/>
        </p:nvSpPr>
        <p:spPr>
          <a:xfrm>
            <a:off x="2720051" y="63931"/>
            <a:ext cx="6551271" cy="2595317"/>
          </a:xfrm>
          <a:prstGeom prst="vertic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bIns="0" rtlCol="0" anchor="ctr"/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&lt;token&gt; ::= &lt;identifier&gt; | &lt;num lit&gt; | &lt;op&gt;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&lt;num lit&gt; ::= &lt;nonzero digit&gt; &lt;digit&gt;*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&lt;digit&gt;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&lt;nonzero digit&gt;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&lt;nonzero digit&gt;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&lt;identifier&gt; ::= &lt;identifier start&gt; &lt;identifier start&gt;*</a:t>
            </a:r>
            <a:endParaRPr lang="en-US" sz="14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start&gt;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part&gt; ::= &lt;identifier start&gt; | &lt;digit&gt;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&lt;op&gt;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86918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Lexing</a:t>
            </a:r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abc0def12g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abc+45d</a:t>
                </a:r>
                <a:endParaRPr lang="en-US" dirty="0">
                  <a:latin typeface="Cambria" panose="02040503050406030204" pitchFamily="18" charset="0"/>
                  <a:cs typeface="Consolas" panose="020B0609020204030204" pitchFamily="49" charset="0"/>
                </a:endParaRP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a=d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</a:t>
                </a:r>
                <a:r>
                  <a:rPr lang="en-US" dirty="0"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2 tokens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>
                  <a:spcBef>
                    <a:spcPts val="200"/>
                  </a:spcBef>
                  <a:buFont typeface="Lucida Grande" panose="020B0600040502020204" pitchFamily="34" charset="0"/>
                  <a:buChar char="↳"/>
                </a:pP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num lit: 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  <a:p>
                <a:pPr lvl="1">
                  <a:spcBef>
                    <a:spcPts val="200"/>
                  </a:spcBef>
                  <a:buFont typeface="Lucida Grande" panose="020B0600040502020204" pitchFamily="34" charset="0"/>
                  <a:buChar char="↳"/>
                </a:pP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num lit: 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a==b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149" t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Vertical Scroll 4">
            <a:extLst>
              <a:ext uri="{FF2B5EF4-FFF2-40B4-BE49-F238E27FC236}">
                <a16:creationId xmlns:a16="http://schemas.microsoft.com/office/drawing/2014/main" id="{5E0E71AE-BD37-EB41-BAAF-68B755DEB1DE}"/>
              </a:ext>
            </a:extLst>
          </p:cNvPr>
          <p:cNvSpPr/>
          <p:nvPr/>
        </p:nvSpPr>
        <p:spPr>
          <a:xfrm>
            <a:off x="2720051" y="63931"/>
            <a:ext cx="6551271" cy="2595317"/>
          </a:xfrm>
          <a:prstGeom prst="vertic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bIns="0" rtlCol="0" anchor="ctr"/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&lt;token&gt; ::= &lt;identifier&gt; | &lt;num lit&gt; | &lt;op&gt;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&lt;num lit&gt; ::= &lt;nonzero digit&gt; &lt;digit&gt;*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&lt;digit&gt;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&lt;nonzero digit&gt;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&lt;nonzero digit&gt;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&lt;identifier&gt; ::= &lt;identifier start&gt; &lt;identifier start&gt;*</a:t>
            </a:r>
            <a:endParaRPr lang="en-US" sz="14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start&gt;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part&gt; ::= &lt;identifier start&gt; | &lt;digit&gt;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&lt;op&gt;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03991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Lexing</a:t>
            </a:r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abc0def12g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abc+45d</a:t>
                </a:r>
                <a:endParaRPr lang="en-US" dirty="0">
                  <a:latin typeface="Cambria" panose="02040503050406030204" pitchFamily="18" charset="0"/>
                  <a:cs typeface="Consolas" panose="020B0609020204030204" pitchFamily="49" charset="0"/>
                </a:endParaRP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a=d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01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a==b</a:t>
                </a:r>
                <a:r>
                  <a:rPr lang="en-US" dirty="0"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3 tokens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>
                  <a:spcBef>
                    <a:spcPts val="200"/>
                  </a:spcBef>
                  <a:buFont typeface="Lucida Grande" panose="020B0600040502020204" pitchFamily="34" charset="0"/>
                  <a:buChar char="↳"/>
                </a:pP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identifier: 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</a:p>
              <a:p>
                <a:pPr lvl="1">
                  <a:spcBef>
                    <a:spcPts val="200"/>
                  </a:spcBef>
                  <a:buFont typeface="Lucida Grande" panose="020B0600040502020204" pitchFamily="34" charset="0"/>
                  <a:buChar char="↳"/>
                </a:pP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op: 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==</a:t>
                </a:r>
              </a:p>
              <a:p>
                <a:pPr lvl="1">
                  <a:spcBef>
                    <a:spcPts val="200"/>
                  </a:spcBef>
                  <a:buFont typeface="Lucida Grande" panose="020B0600040502020204" pitchFamily="34" charset="0"/>
                  <a:buChar char="↳"/>
                </a:pP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identifier: 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b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149" t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Vertical Scroll 4">
            <a:extLst>
              <a:ext uri="{FF2B5EF4-FFF2-40B4-BE49-F238E27FC236}">
                <a16:creationId xmlns:a16="http://schemas.microsoft.com/office/drawing/2014/main" id="{5E0E71AE-BD37-EB41-BAAF-68B755DEB1DE}"/>
              </a:ext>
            </a:extLst>
          </p:cNvPr>
          <p:cNvSpPr/>
          <p:nvPr/>
        </p:nvSpPr>
        <p:spPr>
          <a:xfrm>
            <a:off x="2720051" y="63931"/>
            <a:ext cx="6551271" cy="2595317"/>
          </a:xfrm>
          <a:prstGeom prst="vertic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bIns="0" rtlCol="0" anchor="ctr"/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&lt;token&gt; ::= &lt;identifier&gt; | &lt;num lit&gt; | &lt;op&gt;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&lt;num lit&gt; ::= &lt;nonzero digit&gt; &lt;digit&gt;*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&lt;digit&gt;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&lt;nonzero digit&gt;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&lt;nonzero digit&gt;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&lt;identifier&gt; ::= &lt;identifier start&gt; &lt;identifier start&gt;*</a:t>
            </a:r>
            <a:endParaRPr lang="en-US" sz="14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start&gt;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part&gt; ::= &lt;identifier start&gt; | &lt;digit&gt;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&lt;op&gt; ::=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538986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Implementing Ad-hoc [hand-written] Lexer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One at time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, </a:t>
            </a:r>
            <a:r>
              <a:rPr lang="en-US" u="sng" dirty="0">
                <a:latin typeface="Cambria" panose="02040503050406030204" pitchFamily="18" charset="0"/>
                <a:cs typeface="Consolas" panose="020B0609020204030204" pitchFamily="49" charset="0"/>
              </a:rPr>
              <a:t>examine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characters using </a:t>
            </a:r>
            <a:r>
              <a:rPr lang="en-US" u="sng" dirty="0">
                <a:latin typeface="Cambria" panose="02040503050406030204" pitchFamily="18" charset="0"/>
                <a:cs typeface="Consolas" panose="020B0609020204030204" pitchFamily="49" charset="0"/>
              </a:rPr>
              <a:t>class CharStream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If there is a one-character token, {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}, </a:t>
            </a:r>
            <a:r>
              <a:rPr lang="en-US" b="1" u="sng" dirty="0">
                <a:latin typeface="Cambria" panose="02040503050406030204" pitchFamily="18" charset="0"/>
                <a:cs typeface="Consolas" panose="020B0609020204030204" pitchFamily="49" charset="0"/>
              </a:rPr>
              <a:t>emit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[announce] that token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If the character is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, then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look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at the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next character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Bef>
                <a:spcPts val="200"/>
              </a:spcBef>
              <a:buFont typeface="Lucida Grande" panose="020B0600040502020204" pitchFamily="34" charset="0"/>
              <a:buChar char="↳"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If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another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ambria" panose="02040503050406030204" pitchFamily="18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follows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, </a:t>
            </a:r>
            <a:r>
              <a:rPr lang="en-US" b="1" u="sng" dirty="0">
                <a:latin typeface="Cambria" panose="02040503050406030204" pitchFamily="18" charset="0"/>
                <a:cs typeface="Consolas" panose="020B0609020204030204" pitchFamily="49" charset="0"/>
              </a:rPr>
              <a:t>emit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the token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</a:p>
          <a:p>
            <a:pPr lvl="1">
              <a:spcBef>
                <a:spcPts val="200"/>
              </a:spcBef>
              <a:buFont typeface="Lucida Grande" panose="020B0600040502020204" pitchFamily="34" charset="0"/>
              <a:buChar char="↳"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Otherwise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throw an exception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[announce an error]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If the character is a non-zero digit,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continue reading 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until a non-digit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If the character is a letter, $, or </a:t>
            </a:r>
            <a:r>
              <a:rPr lang="en-US" b="1" dirty="0">
                <a:latin typeface="Cambria" panose="02040503050406030204" pitchFamily="18" charset="0"/>
                <a:cs typeface="Consolas" panose="020B0609020204030204" pitchFamily="49" charset="0"/>
              </a:rPr>
              <a:t>_ 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,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continue reading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until the next character is not a letter, digit, $, or </a:t>
            </a:r>
            <a:r>
              <a:rPr lang="en-US" b="1" dirty="0">
                <a:latin typeface="Cambria" panose="02040503050406030204" pitchFamily="18" charset="0"/>
                <a:cs typeface="Consolas" panose="020B0609020204030204" pitchFamily="49" charset="0"/>
              </a:rPr>
              <a:t>_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...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and so on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.</a:t>
            </a:r>
            <a:endParaRPr lang="en-US" b="1" dirty="0">
              <a:latin typeface="Cambria" panose="02040503050406030204" pitchFamily="18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794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Finite State Automata</a:t>
            </a:r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:  a finite set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,…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.</a:t>
                </a: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:  a finite input alphabet of symbols.</a:t>
                </a: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:  start state.</a:t>
                </a: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:  the set of final states.</a:t>
                </a: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: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transition function given state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𝑞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 and input symbol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𝜎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.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returns the next [new]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.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 :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𝑄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 × 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Σ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𝑄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149"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833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Sheep</a:t>
            </a:r>
            <a:r>
              <a:rPr lang="en-US" dirty="0"/>
              <a:t> Machine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BFCAAA1-F3EA-3B45-BBF4-1B072694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15" y="1136864"/>
            <a:ext cx="5882769" cy="379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26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Overview of Language Translation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Lexical Analysis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Performed by a </a:t>
            </a:r>
            <a:r>
              <a:rPr lang="en-US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Lexer</a:t>
            </a:r>
            <a:r>
              <a:rPr lang="en-US" dirty="0">
                <a:latin typeface="Cambria" panose="02040503050406030204" pitchFamily="18" charset="0"/>
              </a:rPr>
              <a:t> or Scanner.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i="1" dirty="0">
                <a:solidFill>
                  <a:schemeClr val="accent3"/>
                </a:solidFill>
                <a:latin typeface="Cambria" panose="02040503050406030204" pitchFamily="18" charset="0"/>
              </a:rPr>
              <a:t>Convert</a:t>
            </a:r>
            <a:r>
              <a:rPr lang="en-US" dirty="0">
                <a:latin typeface="Cambria" panose="02040503050406030204" pitchFamily="18" charset="0"/>
              </a:rPr>
              <a:t> sequence of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</a:rPr>
              <a:t>characters</a:t>
            </a:r>
            <a:r>
              <a:rPr lang="en-US" dirty="0">
                <a:latin typeface="Cambria" panose="02040503050406030204" pitchFamily="18" charset="0"/>
              </a:rPr>
              <a:t> into a sequence of potential </a:t>
            </a:r>
            <a:r>
              <a:rPr lang="en-US" i="1" dirty="0">
                <a:solidFill>
                  <a:schemeClr val="accent3"/>
                </a:solidFill>
                <a:latin typeface="Cambria" panose="02040503050406030204" pitchFamily="18" charset="0"/>
              </a:rPr>
              <a:t>tokens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Lexical structure typically specified with </a:t>
            </a:r>
            <a:r>
              <a:rPr lang="en-US" i="1" dirty="0">
                <a:solidFill>
                  <a:schemeClr val="accent3"/>
                </a:solidFill>
                <a:latin typeface="Cambria" panose="02040503050406030204" pitchFamily="18" charset="0"/>
              </a:rPr>
              <a:t>regular expressions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Parsing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Static Semantic Analysis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Code Generation</a:t>
            </a:r>
          </a:p>
        </p:txBody>
      </p:sp>
    </p:spTree>
    <p:extLst>
      <p:ext uri="{BB962C8B-B14F-4D97-AF65-F5344CB8AC3E}">
        <p14:creationId xmlns:p14="http://schemas.microsoft.com/office/powerpoint/2010/main" val="3102436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Sheep</a:t>
            </a:r>
            <a:r>
              <a:rPr lang="en-US" dirty="0"/>
              <a:t> Machine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2725051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8710B1-66CD-1843-ADE5-F2CD7B835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825" y="1063670"/>
            <a:ext cx="3541395" cy="3541395"/>
          </a:xfrm>
          <a:prstGeom prst="rect">
            <a:avLst/>
          </a:prstGeom>
        </p:spPr>
      </p:pic>
      <p:sp>
        <p:nvSpPr>
          <p:cNvPr id="14" name="Folded Corner 13">
            <a:extLst>
              <a:ext uri="{FF2B5EF4-FFF2-40B4-BE49-F238E27FC236}">
                <a16:creationId xmlns:a16="http://schemas.microsoft.com/office/drawing/2014/main" id="{0EB763CD-31E1-2C44-900A-A0E970A289CE}"/>
              </a:ext>
            </a:extLst>
          </p:cNvPr>
          <p:cNvSpPr/>
          <p:nvPr/>
        </p:nvSpPr>
        <p:spPr>
          <a:xfrm>
            <a:off x="895500" y="2486183"/>
            <a:ext cx="3021265" cy="696367"/>
          </a:xfrm>
          <a:prstGeom prst="foldedCorner">
            <a:avLst/>
          </a:prstGeom>
          <a:solidFill>
            <a:schemeClr val="accent3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 anchorCtr="1"/>
          <a:lstStyle/>
          <a:p>
            <a:pPr marL="0" indent="0" defTabSz="914400">
              <a:spcBef>
                <a:spcPts val="800"/>
              </a:spcBef>
              <a:buNone/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&lt;sheep&gt; ::= ba+!</a:t>
            </a:r>
          </a:p>
        </p:txBody>
      </p:sp>
    </p:spTree>
    <p:extLst>
      <p:ext uri="{BB962C8B-B14F-4D97-AF65-F5344CB8AC3E}">
        <p14:creationId xmlns:p14="http://schemas.microsoft.com/office/powerpoint/2010/main" val="131870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Sheep</a:t>
            </a:r>
            <a:r>
              <a:rPr lang="en-US" dirty="0"/>
              <a:t> Machine</a:t>
            </a:r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2620755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𝑄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  <a:cs typeface="Consolas" panose="020B0609020204030204" pitchFamily="49" charset="0"/>
                </a:endParaRP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,!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  <a:cs typeface="Consolas" panose="020B0609020204030204" pitchFamily="49" charset="0"/>
                </a:endParaRP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Start State: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  <a:cs typeface="Consolas" panose="020B0609020204030204" pitchFamily="49" charset="0"/>
                </a:endParaRP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  <a:cs typeface="Consolas" panose="020B0609020204030204" pitchFamily="49" charset="0"/>
                </a:endParaRP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𝑠h𝑒𝑒𝑝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:</a:t>
                </a:r>
              </a:p>
              <a:p>
                <a:pPr lvl="1">
                  <a:spcBef>
                    <a:spcPts val="200"/>
                  </a:spcBef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𝑠h𝑒𝑒𝑝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𝑏</m:t>
                        </m:r>
                      </m:e>
                    </m:d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  <a:cs typeface="Consolas" panose="020B0609020204030204" pitchFamily="49" charset="0"/>
                </a:endParaRPr>
              </a:p>
              <a:p>
                <a:pPr lvl="1">
                  <a:spcBef>
                    <a:spcPts val="200"/>
                  </a:spcBef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𝑠h𝑒𝑒𝑝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𝑎</m:t>
                        </m:r>
                      </m:e>
                    </m:d>
                    <m: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  <a:cs typeface="Consolas" panose="020B0609020204030204" pitchFamily="49" charset="0"/>
                </a:endParaRPr>
              </a:p>
              <a:p>
                <a:pPr lvl="1">
                  <a:spcBef>
                    <a:spcPts val="200"/>
                  </a:spcBef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𝑠h𝑒𝑒𝑝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𝑎</m:t>
                        </m:r>
                      </m:e>
                    </m:d>
                    <m: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  <a:cs typeface="Consolas" panose="020B0609020204030204" pitchFamily="49" charset="0"/>
                </a:endParaRPr>
              </a:p>
              <a:p>
                <a:pPr lvl="1">
                  <a:spcBef>
                    <a:spcPts val="200"/>
                  </a:spcBef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𝑠h𝑒𝑒𝑝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!</m:t>
                        </m:r>
                      </m:e>
                    </m:d>
                    <m: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2620755" cy="3530450"/>
              </a:xfrm>
              <a:blipFill>
                <a:blip r:embed="rId2"/>
                <a:stretch>
                  <a:fillRect l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8710B1-66CD-1843-ADE5-F2CD7B835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485" y="524580"/>
            <a:ext cx="1617647" cy="1617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3">
                <a:extLst>
                  <a:ext uri="{FF2B5EF4-FFF2-40B4-BE49-F238E27FC236}">
                    <a16:creationId xmlns:a16="http://schemas.microsoft.com/office/drawing/2014/main" id="{C62077B9-B7EE-7246-A2C7-72828CF46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3956" y="2646236"/>
                <a:ext cx="685800" cy="685800"/>
              </a:xfrm>
              <a:prstGeom prst="ellipse">
                <a:avLst/>
              </a:prstGeom>
              <a:solidFill>
                <a:schemeClr val="accent1"/>
              </a:solidFill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lIns="91440" tIns="0" rIns="0" bIns="9144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Oval 3">
                <a:extLst>
                  <a:ext uri="{FF2B5EF4-FFF2-40B4-BE49-F238E27FC236}">
                    <a16:creationId xmlns:a16="http://schemas.microsoft.com/office/drawing/2014/main" id="{C62077B9-B7EE-7246-A2C7-72828CF46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3956" y="2646236"/>
                <a:ext cx="685800" cy="6858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4">
                <a:extLst>
                  <a:ext uri="{FF2B5EF4-FFF2-40B4-BE49-F238E27FC236}">
                    <a16:creationId xmlns:a16="http://schemas.microsoft.com/office/drawing/2014/main" id="{BECDA432-8ECB-634B-A35E-A7A28C2F7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1912" y="2646236"/>
                <a:ext cx="685800" cy="68580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1440" tIns="0" rIns="0" bIns="9144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Oval 4">
                <a:extLst>
                  <a:ext uri="{FF2B5EF4-FFF2-40B4-BE49-F238E27FC236}">
                    <a16:creationId xmlns:a16="http://schemas.microsoft.com/office/drawing/2014/main" id="{BECDA432-8ECB-634B-A35E-A7A28C2F7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81912" y="2646236"/>
                <a:ext cx="685800" cy="6858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10">
                <a:extLst>
                  <a:ext uri="{FF2B5EF4-FFF2-40B4-BE49-F238E27FC236}">
                    <a16:creationId xmlns:a16="http://schemas.microsoft.com/office/drawing/2014/main" id="{09230EAC-2CA6-B74C-823C-D9547CA84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6608" y="2646236"/>
                <a:ext cx="685800" cy="685800"/>
              </a:xfrm>
              <a:prstGeom prst="ellipse">
                <a:avLst/>
              </a:prstGeom>
              <a:solidFill>
                <a:schemeClr val="accent1"/>
              </a:solidFill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lIns="91440" tIns="0" rIns="0" bIns="9144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Oval 10">
                <a:extLst>
                  <a:ext uri="{FF2B5EF4-FFF2-40B4-BE49-F238E27FC236}">
                    <a16:creationId xmlns:a16="http://schemas.microsoft.com/office/drawing/2014/main" id="{09230EAC-2CA6-B74C-823C-D9547CA84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6608" y="2646236"/>
                <a:ext cx="685800" cy="685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52D0F0F-6621-914A-9D32-640698649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9260" y="2646236"/>
                <a:ext cx="685800" cy="685800"/>
              </a:xfrm>
              <a:prstGeom prst="ellipse">
                <a:avLst/>
              </a:prstGeom>
              <a:solidFill>
                <a:schemeClr val="accent1"/>
              </a:solidFill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lIns="91440" tIns="0" rIns="0" bIns="9144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52D0F0F-6621-914A-9D32-640698649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89260" y="2646236"/>
                <a:ext cx="685800" cy="6858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3425A1-1295-1C41-918E-86CAD86BA60C}"/>
              </a:ext>
            </a:extLst>
          </p:cNvPr>
          <p:cNvCxnSpPr>
            <a:stCxn id="8" idx="6"/>
            <a:endCxn id="10" idx="2"/>
          </p:cNvCxnSpPr>
          <p:nvPr/>
        </p:nvCxnSpPr>
        <p:spPr>
          <a:xfrm>
            <a:off x="3889756" y="2989136"/>
            <a:ext cx="90685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1F5F9C-FDD1-0D45-ABF7-7BFC67C5C251}"/>
              </a:ext>
            </a:extLst>
          </p:cNvPr>
          <p:cNvCxnSpPr/>
          <p:nvPr/>
        </p:nvCxnSpPr>
        <p:spPr>
          <a:xfrm>
            <a:off x="5482408" y="2989905"/>
            <a:ext cx="90685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E026BE-15A7-C741-B940-7994C5139A5C}"/>
              </a:ext>
            </a:extLst>
          </p:cNvPr>
          <p:cNvCxnSpPr/>
          <p:nvPr/>
        </p:nvCxnSpPr>
        <p:spPr>
          <a:xfrm>
            <a:off x="7075060" y="2989136"/>
            <a:ext cx="90685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7BBA98-3397-BD46-BAD5-8A5F0409BF9F}"/>
                  </a:ext>
                </a:extLst>
              </p:cNvPr>
              <p:cNvSpPr txBox="1"/>
              <p:nvPr/>
            </p:nvSpPr>
            <p:spPr>
              <a:xfrm>
                <a:off x="4145089" y="2397335"/>
                <a:ext cx="361802" cy="461665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Consolas" panose="020B0609020204030204" pitchFamily="49" charset="0"/>
                        </a:rPr>
                        <m:t>𝑏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7BBA98-3397-BD46-BAD5-8A5F0409B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089" y="2397335"/>
                <a:ext cx="361802" cy="461665"/>
              </a:xfrm>
              <a:prstGeom prst="rect">
                <a:avLst/>
              </a:prstGeom>
              <a:blipFill>
                <a:blip r:embed="rId8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40BC17-5CB2-D843-8CB3-4E0A1E9443B7}"/>
                  </a:ext>
                </a:extLst>
              </p:cNvPr>
              <p:cNvSpPr txBox="1"/>
              <p:nvPr/>
            </p:nvSpPr>
            <p:spPr>
              <a:xfrm>
                <a:off x="7347585" y="2397337"/>
                <a:ext cx="361802" cy="461665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Consolas" panose="020B0609020204030204" pitchFamily="49" charset="0"/>
                        </a:rPr>
                        <m:t>!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40BC17-5CB2-D843-8CB3-4E0A1E944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585" y="2397337"/>
                <a:ext cx="361802" cy="461665"/>
              </a:xfrm>
              <a:prstGeom prst="rect">
                <a:avLst/>
              </a:prstGeom>
              <a:blipFill>
                <a:blip r:embed="rId9"/>
                <a:stretch>
                  <a:fillRect l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32E97D-87BB-1047-AA1B-1C6D9210EAE9}"/>
                  </a:ext>
                </a:extLst>
              </p:cNvPr>
              <p:cNvSpPr txBox="1"/>
              <p:nvPr/>
            </p:nvSpPr>
            <p:spPr>
              <a:xfrm>
                <a:off x="5749340" y="2397336"/>
                <a:ext cx="361802" cy="461665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Consolas" panose="020B0609020204030204" pitchFamily="49" charset="0"/>
                        </a:rPr>
                        <m:t>𝑎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32E97D-87BB-1047-AA1B-1C6D9210E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340" y="2397336"/>
                <a:ext cx="361802" cy="461665"/>
              </a:xfrm>
              <a:prstGeom prst="rect">
                <a:avLst/>
              </a:prstGeom>
              <a:blipFill>
                <a:blip r:embed="rId10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17">
            <a:extLst>
              <a:ext uri="{FF2B5EF4-FFF2-40B4-BE49-F238E27FC236}">
                <a16:creationId xmlns:a16="http://schemas.microsoft.com/office/drawing/2014/main" id="{419766A3-4793-3046-ABB2-68EA45F03C86}"/>
              </a:ext>
            </a:extLst>
          </p:cNvPr>
          <p:cNvSpPr>
            <a:spLocks/>
          </p:cNvSpPr>
          <p:nvPr/>
        </p:nvSpPr>
        <p:spPr bwMode="auto">
          <a:xfrm rot="21363996">
            <a:off x="6126314" y="3324554"/>
            <a:ext cx="1036939" cy="1062819"/>
          </a:xfrm>
          <a:custGeom>
            <a:avLst/>
            <a:gdLst>
              <a:gd name="T0" fmla="*/ 2147483647 w 752"/>
              <a:gd name="T1" fmla="*/ 0 h 632"/>
              <a:gd name="T2" fmla="*/ 2147483647 w 752"/>
              <a:gd name="T3" fmla="*/ 2147483647 h 632"/>
              <a:gd name="T4" fmla="*/ 2147483647 w 752"/>
              <a:gd name="T5" fmla="*/ 2147483647 h 632"/>
              <a:gd name="T6" fmla="*/ 2147483647 w 752"/>
              <a:gd name="T7" fmla="*/ 0 h 632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632"/>
              <a:gd name="T14" fmla="*/ 752 w 752"/>
              <a:gd name="T15" fmla="*/ 632 h 6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632">
                <a:moveTo>
                  <a:pt x="384" y="0"/>
                </a:moveTo>
                <a:cubicBezTo>
                  <a:pt x="192" y="120"/>
                  <a:pt x="0" y="240"/>
                  <a:pt x="48" y="336"/>
                </a:cubicBezTo>
                <a:cubicBezTo>
                  <a:pt x="96" y="432"/>
                  <a:pt x="592" y="632"/>
                  <a:pt x="672" y="576"/>
                </a:cubicBezTo>
                <a:cubicBezTo>
                  <a:pt x="752" y="520"/>
                  <a:pt x="552" y="96"/>
                  <a:pt x="528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0E599F7-6EFA-C145-B302-F3F7FE81C06B}"/>
                  </a:ext>
                </a:extLst>
              </p:cNvPr>
              <p:cNvSpPr txBox="1"/>
              <p:nvPr/>
            </p:nvSpPr>
            <p:spPr>
              <a:xfrm>
                <a:off x="6551259" y="3646029"/>
                <a:ext cx="361802" cy="461665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Consolas" panose="020B0609020204030204" pitchFamily="49" charset="0"/>
                        </a:rPr>
                        <m:t>𝑎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0E599F7-6EFA-C145-B302-F3F7FE81C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259" y="3646029"/>
                <a:ext cx="361802" cy="461665"/>
              </a:xfrm>
              <a:prstGeom prst="rect">
                <a:avLst/>
              </a:prstGeom>
              <a:blipFill>
                <a:blip r:embed="rId11"/>
                <a:stretch>
                  <a:fillRect l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ded Corner 3">
            <a:extLst>
              <a:ext uri="{FF2B5EF4-FFF2-40B4-BE49-F238E27FC236}">
                <a16:creationId xmlns:a16="http://schemas.microsoft.com/office/drawing/2014/main" id="{A18259D2-94E2-4A48-BB08-C3A10B415DD5}"/>
              </a:ext>
            </a:extLst>
          </p:cNvPr>
          <p:cNvSpPr/>
          <p:nvPr/>
        </p:nvSpPr>
        <p:spPr>
          <a:xfrm>
            <a:off x="3710895" y="1410129"/>
            <a:ext cx="3021265" cy="696367"/>
          </a:xfrm>
          <a:prstGeom prst="foldedCorner">
            <a:avLst/>
          </a:prstGeom>
          <a:solidFill>
            <a:schemeClr val="accent3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 anchorCtr="1"/>
          <a:lstStyle/>
          <a:p>
            <a:pPr marL="0" indent="0" defTabSz="914400">
              <a:spcBef>
                <a:spcPts val="800"/>
              </a:spcBef>
              <a:buNone/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&lt;sheep&gt; ::= ba+!</a:t>
            </a:r>
          </a:p>
        </p:txBody>
      </p:sp>
    </p:spTree>
    <p:extLst>
      <p:ext uri="{BB962C8B-B14F-4D97-AF65-F5344CB8AC3E}">
        <p14:creationId xmlns:p14="http://schemas.microsoft.com/office/powerpoint/2010/main" val="728288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7360" y="466831"/>
            <a:ext cx="661135" cy="4512842"/>
          </a:xfrm>
        </p:spPr>
        <p:txBody>
          <a:bodyPr vert="wordArtVert" lIns="0" tIns="0" rIns="0" bIns="0"/>
          <a:lstStyle/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LEXING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807928" y="4200414"/>
            <a:ext cx="6942028" cy="837009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</a:rPr>
              <a:t>Recall our grammar.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</a:rPr>
              <a:t>The following slides provide the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</a:rPr>
              <a:t>DFA for this grammar</a:t>
            </a:r>
            <a:r>
              <a:rPr lang="en-US" dirty="0">
                <a:latin typeface="Cambria" panose="02040503050406030204" pitchFamily="18" charset="0"/>
              </a:rPr>
              <a:t>.</a:t>
            </a:r>
            <a:endParaRPr lang="en-US" u="sng" dirty="0">
              <a:latin typeface="Cambria" panose="02040503050406030204" pitchFamily="18" charset="0"/>
            </a:endParaRP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FA5D6912-CF3B-A843-9B6B-5360BF28AD14}"/>
              </a:ext>
            </a:extLst>
          </p:cNvPr>
          <p:cNvSpPr/>
          <p:nvPr/>
        </p:nvSpPr>
        <p:spPr>
          <a:xfrm>
            <a:off x="129956" y="0"/>
            <a:ext cx="7620000" cy="4674869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&lt;token&gt; ::= &lt;identifier&gt; | &lt;num lit&gt; | &lt;op&gt;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&lt;num lit&gt;       ::= &lt;nonzero digit&gt; &lt;digit&gt;*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&lt;digit&gt;         ::=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&lt;nonzero digit&gt;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&lt;nonzero digit&gt; ::=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&lt;identifier&gt; ::= &lt;identifier start&gt; &lt;identifier part&gt;*</a:t>
            </a:r>
            <a:endParaRPr lang="en-US" sz="1600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start&gt; ::=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&lt;identifier part&gt;  ::= &lt;identifier start&gt; | &lt;digit&gt;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&lt;op&gt; ::=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298364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15">
            <a:extLst>
              <a:ext uri="{FF2B5EF4-FFF2-40B4-BE49-F238E27FC236}">
                <a16:creationId xmlns:a16="http://schemas.microsoft.com/office/drawing/2014/main" id="{BFF70963-A333-8C48-BA5A-AF88DBAB25C7}"/>
              </a:ext>
            </a:extLst>
          </p:cNvPr>
          <p:cNvSpPr>
            <a:spLocks/>
          </p:cNvSpPr>
          <p:nvPr/>
        </p:nvSpPr>
        <p:spPr bwMode="auto">
          <a:xfrm>
            <a:off x="2211607" y="1619250"/>
            <a:ext cx="2916881" cy="1862186"/>
          </a:xfrm>
          <a:custGeom>
            <a:avLst/>
            <a:gdLst>
              <a:gd name="T0" fmla="*/ 0 w 1920"/>
              <a:gd name="T1" fmla="*/ 0 h 1200"/>
              <a:gd name="T2" fmla="*/ 2147483647 w 1920"/>
              <a:gd name="T3" fmla="*/ 2147483647 h 1200"/>
              <a:gd name="T4" fmla="*/ 2147483647 w 1920"/>
              <a:gd name="T5" fmla="*/ 2147483647 h 1200"/>
              <a:gd name="T6" fmla="*/ 0 60000 65536"/>
              <a:gd name="T7" fmla="*/ 0 60000 65536"/>
              <a:gd name="T8" fmla="*/ 0 60000 65536"/>
              <a:gd name="T9" fmla="*/ 0 w 1920"/>
              <a:gd name="T10" fmla="*/ 0 h 1200"/>
              <a:gd name="T11" fmla="*/ 1920 w 1920"/>
              <a:gd name="T12" fmla="*/ 1200 h 1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0" h="1200">
                <a:moveTo>
                  <a:pt x="0" y="0"/>
                </a:moveTo>
                <a:cubicBezTo>
                  <a:pt x="560" y="20"/>
                  <a:pt x="1120" y="40"/>
                  <a:pt x="1440" y="240"/>
                </a:cubicBezTo>
                <a:cubicBezTo>
                  <a:pt x="1760" y="440"/>
                  <a:pt x="1840" y="1040"/>
                  <a:pt x="1920" y="120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5622" y="524581"/>
            <a:ext cx="1192597" cy="837009"/>
          </a:xfrm>
        </p:spPr>
        <p:txBody>
          <a:bodyPr/>
          <a:lstStyle/>
          <a:p>
            <a:r>
              <a:rPr lang="en-US" sz="3200" dirty="0"/>
              <a:t>DFA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873F048F-345E-034F-BA92-74F32B18D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6380" y="1390650"/>
            <a:ext cx="762000" cy="762000"/>
          </a:xfrm>
          <a:prstGeom prst="ellipse">
            <a:avLst/>
          </a:prstGeom>
          <a:solidFill>
            <a:schemeClr val="accent1"/>
          </a:soli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F14FCD6B-8E96-844C-B0E9-795240A6F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8980" y="36004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Double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0315CB44-0E03-0A46-8F17-E1E313078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" y="30670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Digits</a:t>
            </a:r>
          </a:p>
        </p:txBody>
      </p:sp>
      <p:sp>
        <p:nvSpPr>
          <p:cNvPr id="9" name="Oval 6">
            <a:extLst>
              <a:ext uri="{FF2B5EF4-FFF2-40B4-BE49-F238E27FC236}">
                <a16:creationId xmlns:a16="http://schemas.microsoft.com/office/drawing/2014/main" id="{549131C6-7889-7649-A9CA-A71A4A189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9780" y="36766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Zero</a:t>
            </a:r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6C3BDC03-0082-ED4E-AA2D-F471C70AF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904" y="3495969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850832AA-C117-4845-BA26-E0047E9DE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3007" y="2724542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0E0F8B25-C0AA-0E4F-94F7-0F6F5C199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180" y="16192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Ident</a:t>
            </a:r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BF06CEDD-DA38-574A-9D34-B669F75F4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780" y="2305050"/>
            <a:ext cx="762000" cy="762000"/>
          </a:xfrm>
          <a:prstGeom prst="ellipse">
            <a:avLst/>
          </a:prstGeom>
          <a:solidFill>
            <a:schemeClr val="accent1"/>
          </a:soli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2BF109CC-AD2E-094F-BD0A-46AABF486B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63980" y="2152650"/>
            <a:ext cx="38100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92B58E1A-106F-714D-9F74-2968029EA0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9779" y="2152650"/>
            <a:ext cx="306921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31681771-D4A5-4949-85BF-BF832DE250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8380" y="1924050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9C5BC2A1-5819-6940-B9F0-A2D81022527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5180" y="3067050"/>
            <a:ext cx="152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C7B196D8-7BF1-3840-BBE2-B97819DF7384}"/>
              </a:ext>
            </a:extLst>
          </p:cNvPr>
          <p:cNvSpPr>
            <a:spLocks/>
          </p:cNvSpPr>
          <p:nvPr/>
        </p:nvSpPr>
        <p:spPr bwMode="auto">
          <a:xfrm>
            <a:off x="525780" y="3829050"/>
            <a:ext cx="1193800" cy="1003300"/>
          </a:xfrm>
          <a:custGeom>
            <a:avLst/>
            <a:gdLst>
              <a:gd name="T0" fmla="*/ 2147483647 w 752"/>
              <a:gd name="T1" fmla="*/ 0 h 632"/>
              <a:gd name="T2" fmla="*/ 2147483647 w 752"/>
              <a:gd name="T3" fmla="*/ 2147483647 h 632"/>
              <a:gd name="T4" fmla="*/ 2147483647 w 752"/>
              <a:gd name="T5" fmla="*/ 2147483647 h 632"/>
              <a:gd name="T6" fmla="*/ 2147483647 w 752"/>
              <a:gd name="T7" fmla="*/ 0 h 632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632"/>
              <a:gd name="T14" fmla="*/ 752 w 752"/>
              <a:gd name="T15" fmla="*/ 632 h 6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632">
                <a:moveTo>
                  <a:pt x="384" y="0"/>
                </a:moveTo>
                <a:cubicBezTo>
                  <a:pt x="192" y="120"/>
                  <a:pt x="0" y="240"/>
                  <a:pt x="48" y="336"/>
                </a:cubicBezTo>
                <a:cubicBezTo>
                  <a:pt x="96" y="432"/>
                  <a:pt x="592" y="632"/>
                  <a:pt x="672" y="576"/>
                </a:cubicBezTo>
                <a:cubicBezTo>
                  <a:pt x="752" y="520"/>
                  <a:pt x="552" y="96"/>
                  <a:pt x="528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366C9241-0A85-2548-8CB8-09653F693F63}"/>
              </a:ext>
            </a:extLst>
          </p:cNvPr>
          <p:cNvSpPr>
            <a:spLocks/>
          </p:cNvSpPr>
          <p:nvPr/>
        </p:nvSpPr>
        <p:spPr bwMode="auto">
          <a:xfrm>
            <a:off x="2211607" y="1492250"/>
            <a:ext cx="3733800" cy="1270000"/>
          </a:xfrm>
          <a:custGeom>
            <a:avLst/>
            <a:gdLst>
              <a:gd name="T0" fmla="*/ 0 w 2352"/>
              <a:gd name="T1" fmla="*/ 2147483647 h 800"/>
              <a:gd name="T2" fmla="*/ 2147483647 w 2352"/>
              <a:gd name="T3" fmla="*/ 2147483647 h 800"/>
              <a:gd name="T4" fmla="*/ 2147483647 w 2352"/>
              <a:gd name="T5" fmla="*/ 2147483647 h 800"/>
              <a:gd name="T6" fmla="*/ 0 60000 65536"/>
              <a:gd name="T7" fmla="*/ 0 60000 65536"/>
              <a:gd name="T8" fmla="*/ 0 60000 65536"/>
              <a:gd name="T9" fmla="*/ 0 w 2352"/>
              <a:gd name="T10" fmla="*/ 0 h 800"/>
              <a:gd name="T11" fmla="*/ 2352 w 2352"/>
              <a:gd name="T12" fmla="*/ 800 h 8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52" h="800">
                <a:moveTo>
                  <a:pt x="0" y="32"/>
                </a:moveTo>
                <a:cubicBezTo>
                  <a:pt x="572" y="16"/>
                  <a:pt x="1144" y="0"/>
                  <a:pt x="1536" y="128"/>
                </a:cubicBezTo>
                <a:cubicBezTo>
                  <a:pt x="1928" y="256"/>
                  <a:pt x="2140" y="528"/>
                  <a:pt x="2352" y="80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07F44616-5A69-4046-A737-8F6F4B10A66C}"/>
              </a:ext>
            </a:extLst>
          </p:cNvPr>
          <p:cNvSpPr>
            <a:spLocks/>
          </p:cNvSpPr>
          <p:nvPr/>
        </p:nvSpPr>
        <p:spPr bwMode="auto">
          <a:xfrm>
            <a:off x="2125980" y="1047750"/>
            <a:ext cx="4343400" cy="647700"/>
          </a:xfrm>
          <a:custGeom>
            <a:avLst/>
            <a:gdLst>
              <a:gd name="T0" fmla="*/ 0 w 2736"/>
              <a:gd name="T1" fmla="*/ 2147483647 h 408"/>
              <a:gd name="T2" fmla="*/ 2147483647 w 2736"/>
              <a:gd name="T3" fmla="*/ 2147483647 h 408"/>
              <a:gd name="T4" fmla="*/ 2147483647 w 2736"/>
              <a:gd name="T5" fmla="*/ 2147483647 h 408"/>
              <a:gd name="T6" fmla="*/ 0 60000 65536"/>
              <a:gd name="T7" fmla="*/ 0 60000 65536"/>
              <a:gd name="T8" fmla="*/ 0 60000 65536"/>
              <a:gd name="T9" fmla="*/ 0 w 2736"/>
              <a:gd name="T10" fmla="*/ 0 h 408"/>
              <a:gd name="T11" fmla="*/ 2736 w 2736"/>
              <a:gd name="T12" fmla="*/ 408 h 4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36" h="408">
                <a:moveTo>
                  <a:pt x="0" y="264"/>
                </a:moveTo>
                <a:cubicBezTo>
                  <a:pt x="588" y="132"/>
                  <a:pt x="1176" y="0"/>
                  <a:pt x="1632" y="24"/>
                </a:cubicBezTo>
                <a:cubicBezTo>
                  <a:pt x="2088" y="48"/>
                  <a:pt x="2552" y="344"/>
                  <a:pt x="2736" y="408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A2DC570C-C7AC-894A-B2E3-09D698FCC4B9}"/>
              </a:ext>
            </a:extLst>
          </p:cNvPr>
          <p:cNvSpPr>
            <a:spLocks/>
          </p:cNvSpPr>
          <p:nvPr/>
        </p:nvSpPr>
        <p:spPr bwMode="auto">
          <a:xfrm>
            <a:off x="7002780" y="1682750"/>
            <a:ext cx="1028700" cy="1016000"/>
          </a:xfrm>
          <a:custGeom>
            <a:avLst/>
            <a:gdLst>
              <a:gd name="T0" fmla="*/ 2147483647 w 648"/>
              <a:gd name="T1" fmla="*/ 2147483647 h 640"/>
              <a:gd name="T2" fmla="*/ 2147483647 w 648"/>
              <a:gd name="T3" fmla="*/ 2147483647 h 640"/>
              <a:gd name="T4" fmla="*/ 2147483647 w 648"/>
              <a:gd name="T5" fmla="*/ 2147483647 h 640"/>
              <a:gd name="T6" fmla="*/ 0 w 648"/>
              <a:gd name="T7" fmla="*/ 2147483647 h 640"/>
              <a:gd name="T8" fmla="*/ 0 60000 65536"/>
              <a:gd name="T9" fmla="*/ 0 60000 65536"/>
              <a:gd name="T10" fmla="*/ 0 60000 65536"/>
              <a:gd name="T11" fmla="*/ 0 60000 65536"/>
              <a:gd name="T12" fmla="*/ 0 w 648"/>
              <a:gd name="T13" fmla="*/ 0 h 640"/>
              <a:gd name="T14" fmla="*/ 648 w 648"/>
              <a:gd name="T15" fmla="*/ 640 h 6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8" h="640">
                <a:moveTo>
                  <a:pt x="96" y="248"/>
                </a:moveTo>
                <a:cubicBezTo>
                  <a:pt x="224" y="124"/>
                  <a:pt x="352" y="0"/>
                  <a:pt x="432" y="56"/>
                </a:cubicBezTo>
                <a:cubicBezTo>
                  <a:pt x="512" y="112"/>
                  <a:pt x="648" y="528"/>
                  <a:pt x="576" y="584"/>
                </a:cubicBezTo>
                <a:cubicBezTo>
                  <a:pt x="504" y="640"/>
                  <a:pt x="96" y="424"/>
                  <a:pt x="0" y="392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8561695E-6971-1D48-ADB0-CD4F397BB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6180" y="704850"/>
            <a:ext cx="1416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a..z,A..Z,$,_</a:t>
            </a:r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37014A4A-CD17-454B-AAAD-AEF129DFC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505" y="2646363"/>
            <a:ext cx="1860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a..z,A..Z,$,_,0..9</a:t>
            </a: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CFB1FB98-63DE-5547-9D26-0D4D36234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4380" y="1314450"/>
            <a:ext cx="317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6" name="Text Box 23">
            <a:extLst>
              <a:ext uri="{FF2B5EF4-FFF2-40B4-BE49-F238E27FC236}">
                <a16:creationId xmlns:a16="http://schemas.microsoft.com/office/drawing/2014/main" id="{6230F2B8-0AA9-4647-B704-CE0DE1C56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2196" y="2235922"/>
            <a:ext cx="273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*</a:t>
            </a:r>
          </a:p>
        </p:txBody>
      </p:sp>
      <p:sp>
        <p:nvSpPr>
          <p:cNvPr id="27" name="Text Box 24">
            <a:extLst>
              <a:ext uri="{FF2B5EF4-FFF2-40B4-BE49-F238E27FC236}">
                <a16:creationId xmlns:a16="http://schemas.microsoft.com/office/drawing/2014/main" id="{E85F358B-BF78-3941-817F-78F09D8B3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0780" y="1771650"/>
            <a:ext cx="317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9" name="Text Box 26">
            <a:extLst>
              <a:ext uri="{FF2B5EF4-FFF2-40B4-BE49-F238E27FC236}">
                <a16:creationId xmlns:a16="http://schemas.microsoft.com/office/drawing/2014/main" id="{41AB4D60-8B1B-B747-8538-0903D4820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305" y="24939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31" name="Text Box 28">
            <a:extLst>
              <a:ext uri="{FF2B5EF4-FFF2-40B4-BE49-F238E27FC236}">
                <a16:creationId xmlns:a16="http://schemas.microsoft.com/office/drawing/2014/main" id="{DF4F3ADD-3D99-1243-A35F-CEAA00C33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705" y="4703763"/>
            <a:ext cx="56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0..9</a:t>
            </a:r>
          </a:p>
        </p:txBody>
      </p:sp>
      <p:sp>
        <p:nvSpPr>
          <p:cNvPr id="32" name="Line 14">
            <a:extLst>
              <a:ext uri="{FF2B5EF4-FFF2-40B4-BE49-F238E27FC236}">
                <a16:creationId xmlns:a16="http://schemas.microsoft.com/office/drawing/2014/main" id="{188B3ED4-964D-0D4D-9A3F-F04453CBF0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04687" y="1047750"/>
            <a:ext cx="238495" cy="350936"/>
          </a:xfrm>
          <a:prstGeom prst="line">
            <a:avLst/>
          </a:prstGeom>
          <a:noFill/>
          <a:ln w="19050">
            <a:solidFill>
              <a:srgbClr val="FF40FF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Oval 31">
            <a:extLst>
              <a:ext uri="{FF2B5EF4-FFF2-40B4-BE49-F238E27FC236}">
                <a16:creationId xmlns:a16="http://schemas.microsoft.com/office/drawing/2014/main" id="{02C94A5C-86DB-3843-8F84-328C9737A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7937" y="307975"/>
            <a:ext cx="762000" cy="762000"/>
          </a:xfrm>
          <a:prstGeom prst="ellipse">
            <a:avLst/>
          </a:prstGeom>
          <a:solidFill>
            <a:srgbClr val="FF40FF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34" name="Line 14">
            <a:extLst>
              <a:ext uri="{FF2B5EF4-FFF2-40B4-BE49-F238E27FC236}">
                <a16:creationId xmlns:a16="http://schemas.microsoft.com/office/drawing/2014/main" id="{681C6986-2651-6B4D-83B3-1C7FD8184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9065" y="2870104"/>
            <a:ext cx="946063" cy="1387866"/>
          </a:xfrm>
          <a:prstGeom prst="line">
            <a:avLst/>
          </a:prstGeom>
          <a:noFill/>
          <a:ln w="19050">
            <a:solidFill>
              <a:srgbClr val="FF40FF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E93020-F00B-B845-9A7E-26EB9976B956}"/>
              </a:ext>
            </a:extLst>
          </p:cNvPr>
          <p:cNvSpPr txBox="1"/>
          <p:nvPr/>
        </p:nvSpPr>
        <p:spPr>
          <a:xfrm>
            <a:off x="3871250" y="3138390"/>
            <a:ext cx="90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</a:rPr>
              <a:t>Not(=)</a:t>
            </a:r>
          </a:p>
        </p:txBody>
      </p:sp>
      <p:sp>
        <p:nvSpPr>
          <p:cNvPr id="36" name="Text Box 25">
            <a:extLst>
              <a:ext uri="{FF2B5EF4-FFF2-40B4-BE49-F238E27FC236}">
                <a16:creationId xmlns:a16="http://schemas.microsoft.com/office/drawing/2014/main" id="{59B6C703-D8AB-204B-937A-99A2B2444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4705" y="3130955"/>
            <a:ext cx="3175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37" name="Oval 31">
            <a:extLst>
              <a:ext uri="{FF2B5EF4-FFF2-40B4-BE49-F238E27FC236}">
                <a16:creationId xmlns:a16="http://schemas.microsoft.com/office/drawing/2014/main" id="{AD00B02C-FF8A-7240-8BEE-1A4DD404D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135" y="4253647"/>
            <a:ext cx="762000" cy="762000"/>
          </a:xfrm>
          <a:prstGeom prst="ellipse">
            <a:avLst/>
          </a:prstGeom>
          <a:solidFill>
            <a:srgbClr val="FF40FF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596383-4086-7A4D-970B-5BBBFD84DB6D}"/>
              </a:ext>
            </a:extLst>
          </p:cNvPr>
          <p:cNvSpPr txBox="1"/>
          <p:nvPr/>
        </p:nvSpPr>
        <p:spPr>
          <a:xfrm>
            <a:off x="217191" y="761782"/>
            <a:ext cx="1873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</a:rPr>
              <a:t>Not(a..z,A..Z,$,_,0..9, +,*,=)</a:t>
            </a:r>
          </a:p>
        </p:txBody>
      </p:sp>
      <p:sp>
        <p:nvSpPr>
          <p:cNvPr id="39" name="Text Box 27">
            <a:extLst>
              <a:ext uri="{FF2B5EF4-FFF2-40B4-BE49-F238E27FC236}">
                <a16:creationId xmlns:a16="http://schemas.microsoft.com/office/drawing/2014/main" id="{64B88FEF-E9A9-CB4C-BDB8-D53E4E268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80" y="2492623"/>
            <a:ext cx="56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1..9</a:t>
            </a:r>
          </a:p>
        </p:txBody>
      </p:sp>
    </p:spTree>
    <p:extLst>
      <p:ext uri="{BB962C8B-B14F-4D97-AF65-F5344CB8AC3E}">
        <p14:creationId xmlns:p14="http://schemas.microsoft.com/office/powerpoint/2010/main" val="3430565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Whitespace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In many languages,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whitespace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 characters (space, CR, LF, tab, etc.) serve to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separate tokens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, but are otherwise ignored.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Example: 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</a:p>
          <a:p>
            <a:pPr lvl="1">
              <a:spcBef>
                <a:spcPts val="200"/>
              </a:spcBef>
              <a:buFont typeface="Lucida Grande" panose="020B0600040502020204" pitchFamily="34" charset="0"/>
              <a:buChar char="↳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The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lexer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 returns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2 tokens</a:t>
            </a:r>
          </a:p>
          <a:p>
            <a:pPr lvl="1">
              <a:spcBef>
                <a:spcPts val="200"/>
              </a:spcBef>
              <a:buFont typeface="Lucida Grande" panose="020B0600040502020204" pitchFamily="34" charset="0"/>
              <a:buChar char="↳"/>
            </a:pP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  <a:p>
            <a:pPr lvl="1">
              <a:spcBef>
                <a:spcPts val="200"/>
              </a:spcBef>
              <a:buClr>
                <a:schemeClr val="tx2">
                  <a:lumMod val="50000"/>
                  <a:lumOff val="50000"/>
                </a:schemeClr>
              </a:buClr>
              <a:buFont typeface="Lucida Grande" panose="020B0600040502020204" pitchFamily="34" charset="0"/>
              <a:buChar char="↳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</a:p>
          <a:p>
            <a:pPr lvl="1">
              <a:spcBef>
                <a:spcPts val="200"/>
              </a:spcBef>
              <a:buFont typeface="Lucida Grande" panose="020B0600040502020204" pitchFamily="34" charset="0"/>
              <a:buChar char="↳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The space provides </a:t>
            </a: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token separation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 and then is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ignored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F15CDB-DE6D-024B-A4EC-96AA5C02642B}"/>
              </a:ext>
            </a:extLst>
          </p:cNvPr>
          <p:cNvSpPr/>
          <p:nvPr/>
        </p:nvSpPr>
        <p:spPr>
          <a:xfrm>
            <a:off x="2036190" y="2130457"/>
            <a:ext cx="146304" cy="29260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57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Scanning Whitespace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Skip over whitespace characters before the beginning token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Stop building a token when any character (including whitespace) cannot further extend the current token.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May need to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look ahead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. To see if the next character is from a set of delimiters.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&lt;whitespace&gt; :== ‘ ’ | \t | \n | \r</a:t>
            </a:r>
          </a:p>
        </p:txBody>
      </p:sp>
    </p:spTree>
    <p:extLst>
      <p:ext uri="{BB962C8B-B14F-4D97-AF65-F5344CB8AC3E}">
        <p14:creationId xmlns:p14="http://schemas.microsoft.com/office/powerpoint/2010/main" val="2974503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15">
            <a:extLst>
              <a:ext uri="{FF2B5EF4-FFF2-40B4-BE49-F238E27FC236}">
                <a16:creationId xmlns:a16="http://schemas.microsoft.com/office/drawing/2014/main" id="{86252656-CEDA-6B44-83A2-AF50606BB11D}"/>
              </a:ext>
            </a:extLst>
          </p:cNvPr>
          <p:cNvSpPr>
            <a:spLocks/>
          </p:cNvSpPr>
          <p:nvPr/>
        </p:nvSpPr>
        <p:spPr bwMode="auto">
          <a:xfrm>
            <a:off x="2211607" y="1619250"/>
            <a:ext cx="2916881" cy="1862186"/>
          </a:xfrm>
          <a:custGeom>
            <a:avLst/>
            <a:gdLst>
              <a:gd name="T0" fmla="*/ 0 w 1920"/>
              <a:gd name="T1" fmla="*/ 0 h 1200"/>
              <a:gd name="T2" fmla="*/ 2147483647 w 1920"/>
              <a:gd name="T3" fmla="*/ 2147483647 h 1200"/>
              <a:gd name="T4" fmla="*/ 2147483647 w 1920"/>
              <a:gd name="T5" fmla="*/ 2147483647 h 1200"/>
              <a:gd name="T6" fmla="*/ 0 60000 65536"/>
              <a:gd name="T7" fmla="*/ 0 60000 65536"/>
              <a:gd name="T8" fmla="*/ 0 60000 65536"/>
              <a:gd name="T9" fmla="*/ 0 w 1920"/>
              <a:gd name="T10" fmla="*/ 0 h 1200"/>
              <a:gd name="T11" fmla="*/ 1920 w 1920"/>
              <a:gd name="T12" fmla="*/ 1200 h 1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0" h="1200">
                <a:moveTo>
                  <a:pt x="0" y="0"/>
                </a:moveTo>
                <a:cubicBezTo>
                  <a:pt x="560" y="20"/>
                  <a:pt x="1120" y="40"/>
                  <a:pt x="1440" y="240"/>
                </a:cubicBezTo>
                <a:cubicBezTo>
                  <a:pt x="1760" y="440"/>
                  <a:pt x="1840" y="1040"/>
                  <a:pt x="1920" y="120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5622" y="524581"/>
            <a:ext cx="1192597" cy="837009"/>
          </a:xfrm>
        </p:spPr>
        <p:txBody>
          <a:bodyPr/>
          <a:lstStyle/>
          <a:p>
            <a:r>
              <a:rPr lang="en-US" sz="3200" dirty="0"/>
              <a:t>DFA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873F048F-345E-034F-BA92-74F32B18D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6380" y="1390650"/>
            <a:ext cx="762000" cy="762000"/>
          </a:xfrm>
          <a:prstGeom prst="ellipse">
            <a:avLst/>
          </a:prstGeom>
          <a:gradFill flip="none" rotWithShape="1">
            <a:gsLst>
              <a:gs pos="49000">
                <a:schemeClr val="accent3"/>
              </a:gs>
              <a:gs pos="50000">
                <a:schemeClr val="accent1"/>
              </a:gs>
            </a:gsLst>
            <a:lin ang="0" scaled="1"/>
            <a:tileRect/>
          </a:gra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F14FCD6B-8E96-844C-B0E9-795240A6F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8980" y="36004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Double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0315CB44-0E03-0A46-8F17-E1E313078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" y="30670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Digits</a:t>
            </a:r>
          </a:p>
        </p:txBody>
      </p:sp>
      <p:sp>
        <p:nvSpPr>
          <p:cNvPr id="9" name="Oval 6">
            <a:extLst>
              <a:ext uri="{FF2B5EF4-FFF2-40B4-BE49-F238E27FC236}">
                <a16:creationId xmlns:a16="http://schemas.microsoft.com/office/drawing/2014/main" id="{549131C6-7889-7649-A9CA-A71A4A189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9780" y="36766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Zero</a:t>
            </a:r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6C3BDC03-0082-ED4E-AA2D-F471C70AF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904" y="3495969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850832AA-C117-4845-BA26-E0047E9DE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3007" y="2724542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0E0F8B25-C0AA-0E4F-94F7-0F6F5C199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180" y="1619250"/>
            <a:ext cx="762000" cy="762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Ident</a:t>
            </a:r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BF06CEDD-DA38-574A-9D34-B669F75F4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780" y="2305050"/>
            <a:ext cx="762000" cy="762000"/>
          </a:xfrm>
          <a:prstGeom prst="ellipse">
            <a:avLst/>
          </a:prstGeom>
          <a:solidFill>
            <a:schemeClr val="accent1"/>
          </a:solidFill>
          <a:ln w="9525" cap="rnd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2BF109CC-AD2E-094F-BD0A-46AABF486B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63980" y="2152650"/>
            <a:ext cx="38100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92B58E1A-106F-714D-9F74-2968029EA0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9779" y="2152650"/>
            <a:ext cx="306921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31681771-D4A5-4949-85BF-BF832DE250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8380" y="1924050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9C5BC2A1-5819-6940-B9F0-A2D810225278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5180" y="3067050"/>
            <a:ext cx="152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C7B196D8-7BF1-3840-BBE2-B97819DF7384}"/>
              </a:ext>
            </a:extLst>
          </p:cNvPr>
          <p:cNvSpPr>
            <a:spLocks/>
          </p:cNvSpPr>
          <p:nvPr/>
        </p:nvSpPr>
        <p:spPr bwMode="auto">
          <a:xfrm>
            <a:off x="525780" y="3829050"/>
            <a:ext cx="1193800" cy="1003300"/>
          </a:xfrm>
          <a:custGeom>
            <a:avLst/>
            <a:gdLst>
              <a:gd name="T0" fmla="*/ 2147483647 w 752"/>
              <a:gd name="T1" fmla="*/ 0 h 632"/>
              <a:gd name="T2" fmla="*/ 2147483647 w 752"/>
              <a:gd name="T3" fmla="*/ 2147483647 h 632"/>
              <a:gd name="T4" fmla="*/ 2147483647 w 752"/>
              <a:gd name="T5" fmla="*/ 2147483647 h 632"/>
              <a:gd name="T6" fmla="*/ 2147483647 w 752"/>
              <a:gd name="T7" fmla="*/ 0 h 632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632"/>
              <a:gd name="T14" fmla="*/ 752 w 752"/>
              <a:gd name="T15" fmla="*/ 632 h 6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632">
                <a:moveTo>
                  <a:pt x="384" y="0"/>
                </a:moveTo>
                <a:cubicBezTo>
                  <a:pt x="192" y="120"/>
                  <a:pt x="0" y="240"/>
                  <a:pt x="48" y="336"/>
                </a:cubicBezTo>
                <a:cubicBezTo>
                  <a:pt x="96" y="432"/>
                  <a:pt x="592" y="632"/>
                  <a:pt x="672" y="576"/>
                </a:cubicBezTo>
                <a:cubicBezTo>
                  <a:pt x="752" y="520"/>
                  <a:pt x="552" y="96"/>
                  <a:pt x="528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366C9241-0A85-2548-8CB8-09653F693F63}"/>
              </a:ext>
            </a:extLst>
          </p:cNvPr>
          <p:cNvSpPr>
            <a:spLocks/>
          </p:cNvSpPr>
          <p:nvPr/>
        </p:nvSpPr>
        <p:spPr bwMode="auto">
          <a:xfrm>
            <a:off x="2211607" y="1492250"/>
            <a:ext cx="3733800" cy="1270000"/>
          </a:xfrm>
          <a:custGeom>
            <a:avLst/>
            <a:gdLst>
              <a:gd name="T0" fmla="*/ 0 w 2352"/>
              <a:gd name="T1" fmla="*/ 2147483647 h 800"/>
              <a:gd name="T2" fmla="*/ 2147483647 w 2352"/>
              <a:gd name="T3" fmla="*/ 2147483647 h 800"/>
              <a:gd name="T4" fmla="*/ 2147483647 w 2352"/>
              <a:gd name="T5" fmla="*/ 2147483647 h 800"/>
              <a:gd name="T6" fmla="*/ 0 60000 65536"/>
              <a:gd name="T7" fmla="*/ 0 60000 65536"/>
              <a:gd name="T8" fmla="*/ 0 60000 65536"/>
              <a:gd name="T9" fmla="*/ 0 w 2352"/>
              <a:gd name="T10" fmla="*/ 0 h 800"/>
              <a:gd name="T11" fmla="*/ 2352 w 2352"/>
              <a:gd name="T12" fmla="*/ 800 h 8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52" h="800">
                <a:moveTo>
                  <a:pt x="0" y="32"/>
                </a:moveTo>
                <a:cubicBezTo>
                  <a:pt x="572" y="16"/>
                  <a:pt x="1144" y="0"/>
                  <a:pt x="1536" y="128"/>
                </a:cubicBezTo>
                <a:cubicBezTo>
                  <a:pt x="1928" y="256"/>
                  <a:pt x="2140" y="528"/>
                  <a:pt x="2352" y="80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07F44616-5A69-4046-A737-8F6F4B10A66C}"/>
              </a:ext>
            </a:extLst>
          </p:cNvPr>
          <p:cNvSpPr>
            <a:spLocks/>
          </p:cNvSpPr>
          <p:nvPr/>
        </p:nvSpPr>
        <p:spPr bwMode="auto">
          <a:xfrm>
            <a:off x="2125980" y="1047750"/>
            <a:ext cx="4343400" cy="647700"/>
          </a:xfrm>
          <a:custGeom>
            <a:avLst/>
            <a:gdLst>
              <a:gd name="T0" fmla="*/ 0 w 2736"/>
              <a:gd name="T1" fmla="*/ 2147483647 h 408"/>
              <a:gd name="T2" fmla="*/ 2147483647 w 2736"/>
              <a:gd name="T3" fmla="*/ 2147483647 h 408"/>
              <a:gd name="T4" fmla="*/ 2147483647 w 2736"/>
              <a:gd name="T5" fmla="*/ 2147483647 h 408"/>
              <a:gd name="T6" fmla="*/ 0 60000 65536"/>
              <a:gd name="T7" fmla="*/ 0 60000 65536"/>
              <a:gd name="T8" fmla="*/ 0 60000 65536"/>
              <a:gd name="T9" fmla="*/ 0 w 2736"/>
              <a:gd name="T10" fmla="*/ 0 h 408"/>
              <a:gd name="T11" fmla="*/ 2736 w 2736"/>
              <a:gd name="T12" fmla="*/ 408 h 4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36" h="408">
                <a:moveTo>
                  <a:pt x="0" y="264"/>
                </a:moveTo>
                <a:cubicBezTo>
                  <a:pt x="588" y="132"/>
                  <a:pt x="1176" y="0"/>
                  <a:pt x="1632" y="24"/>
                </a:cubicBezTo>
                <a:cubicBezTo>
                  <a:pt x="2088" y="48"/>
                  <a:pt x="2552" y="344"/>
                  <a:pt x="2736" y="408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A2DC570C-C7AC-894A-B2E3-09D698FCC4B9}"/>
              </a:ext>
            </a:extLst>
          </p:cNvPr>
          <p:cNvSpPr>
            <a:spLocks/>
          </p:cNvSpPr>
          <p:nvPr/>
        </p:nvSpPr>
        <p:spPr bwMode="auto">
          <a:xfrm>
            <a:off x="7002780" y="1682750"/>
            <a:ext cx="1028700" cy="1016000"/>
          </a:xfrm>
          <a:custGeom>
            <a:avLst/>
            <a:gdLst>
              <a:gd name="T0" fmla="*/ 2147483647 w 648"/>
              <a:gd name="T1" fmla="*/ 2147483647 h 640"/>
              <a:gd name="T2" fmla="*/ 2147483647 w 648"/>
              <a:gd name="T3" fmla="*/ 2147483647 h 640"/>
              <a:gd name="T4" fmla="*/ 2147483647 w 648"/>
              <a:gd name="T5" fmla="*/ 2147483647 h 640"/>
              <a:gd name="T6" fmla="*/ 0 w 648"/>
              <a:gd name="T7" fmla="*/ 2147483647 h 640"/>
              <a:gd name="T8" fmla="*/ 0 60000 65536"/>
              <a:gd name="T9" fmla="*/ 0 60000 65536"/>
              <a:gd name="T10" fmla="*/ 0 60000 65536"/>
              <a:gd name="T11" fmla="*/ 0 60000 65536"/>
              <a:gd name="T12" fmla="*/ 0 w 648"/>
              <a:gd name="T13" fmla="*/ 0 h 640"/>
              <a:gd name="T14" fmla="*/ 648 w 648"/>
              <a:gd name="T15" fmla="*/ 640 h 6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8" h="640">
                <a:moveTo>
                  <a:pt x="96" y="248"/>
                </a:moveTo>
                <a:cubicBezTo>
                  <a:pt x="224" y="124"/>
                  <a:pt x="352" y="0"/>
                  <a:pt x="432" y="56"/>
                </a:cubicBezTo>
                <a:cubicBezTo>
                  <a:pt x="512" y="112"/>
                  <a:pt x="648" y="528"/>
                  <a:pt x="576" y="584"/>
                </a:cubicBezTo>
                <a:cubicBezTo>
                  <a:pt x="504" y="640"/>
                  <a:pt x="96" y="424"/>
                  <a:pt x="0" y="392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8561695E-6971-1D48-ADB0-CD4F397BB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6180" y="704850"/>
            <a:ext cx="1416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a..z,A..Z,$,_</a:t>
            </a:r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37014A4A-CD17-454B-AAAD-AEF129DFC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505" y="2646363"/>
            <a:ext cx="1860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a..z,A..Z,$,_,0..9</a:t>
            </a: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CFB1FB98-63DE-5547-9D26-0D4D36234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4380" y="1314450"/>
            <a:ext cx="317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6" name="Text Box 23">
            <a:extLst>
              <a:ext uri="{FF2B5EF4-FFF2-40B4-BE49-F238E27FC236}">
                <a16:creationId xmlns:a16="http://schemas.microsoft.com/office/drawing/2014/main" id="{6230F2B8-0AA9-4647-B704-CE0DE1C56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2196" y="2235922"/>
            <a:ext cx="273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*</a:t>
            </a:r>
          </a:p>
        </p:txBody>
      </p:sp>
      <p:sp>
        <p:nvSpPr>
          <p:cNvPr id="27" name="Text Box 24">
            <a:extLst>
              <a:ext uri="{FF2B5EF4-FFF2-40B4-BE49-F238E27FC236}">
                <a16:creationId xmlns:a16="http://schemas.microsoft.com/office/drawing/2014/main" id="{E85F358B-BF78-3941-817F-78F09D8B3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0780" y="1771650"/>
            <a:ext cx="317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9" name="Text Box 26">
            <a:extLst>
              <a:ext uri="{FF2B5EF4-FFF2-40B4-BE49-F238E27FC236}">
                <a16:creationId xmlns:a16="http://schemas.microsoft.com/office/drawing/2014/main" id="{41AB4D60-8B1B-B747-8538-0903D4820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305" y="2493963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31" name="Text Box 28">
            <a:extLst>
              <a:ext uri="{FF2B5EF4-FFF2-40B4-BE49-F238E27FC236}">
                <a16:creationId xmlns:a16="http://schemas.microsoft.com/office/drawing/2014/main" id="{DF4F3ADD-3D99-1243-A35F-CEAA00C33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705" y="4703763"/>
            <a:ext cx="56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0..9</a:t>
            </a:r>
          </a:p>
        </p:txBody>
      </p:sp>
      <p:sp>
        <p:nvSpPr>
          <p:cNvPr id="32" name="Line 14">
            <a:extLst>
              <a:ext uri="{FF2B5EF4-FFF2-40B4-BE49-F238E27FC236}">
                <a16:creationId xmlns:a16="http://schemas.microsoft.com/office/drawing/2014/main" id="{188B3ED4-964D-0D4D-9A3F-F04453CBF0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04687" y="1047750"/>
            <a:ext cx="238495" cy="350936"/>
          </a:xfrm>
          <a:prstGeom prst="line">
            <a:avLst/>
          </a:prstGeom>
          <a:noFill/>
          <a:ln w="19050">
            <a:solidFill>
              <a:srgbClr val="FF40FF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Oval 31">
            <a:extLst>
              <a:ext uri="{FF2B5EF4-FFF2-40B4-BE49-F238E27FC236}">
                <a16:creationId xmlns:a16="http://schemas.microsoft.com/office/drawing/2014/main" id="{02C94A5C-86DB-3843-8F84-328C9737A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7937" y="307975"/>
            <a:ext cx="762000" cy="762000"/>
          </a:xfrm>
          <a:prstGeom prst="ellipse">
            <a:avLst/>
          </a:prstGeom>
          <a:solidFill>
            <a:srgbClr val="FF40FF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34" name="Line 14">
            <a:extLst>
              <a:ext uri="{FF2B5EF4-FFF2-40B4-BE49-F238E27FC236}">
                <a16:creationId xmlns:a16="http://schemas.microsoft.com/office/drawing/2014/main" id="{681C6986-2651-6B4D-83B3-1C7FD8184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9065" y="2870104"/>
            <a:ext cx="946063" cy="1387866"/>
          </a:xfrm>
          <a:prstGeom prst="line">
            <a:avLst/>
          </a:prstGeom>
          <a:noFill/>
          <a:ln w="19050">
            <a:solidFill>
              <a:srgbClr val="FF40FF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E93020-F00B-B845-9A7E-26EB9976B956}"/>
              </a:ext>
            </a:extLst>
          </p:cNvPr>
          <p:cNvSpPr txBox="1"/>
          <p:nvPr/>
        </p:nvSpPr>
        <p:spPr>
          <a:xfrm>
            <a:off x="3871250" y="3138390"/>
            <a:ext cx="90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</a:rPr>
              <a:t>Not(=)</a:t>
            </a:r>
          </a:p>
        </p:txBody>
      </p:sp>
      <p:sp>
        <p:nvSpPr>
          <p:cNvPr id="36" name="Text Box 25">
            <a:extLst>
              <a:ext uri="{FF2B5EF4-FFF2-40B4-BE49-F238E27FC236}">
                <a16:creationId xmlns:a16="http://schemas.microsoft.com/office/drawing/2014/main" id="{59B6C703-D8AB-204B-937A-99A2B2444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4705" y="3130955"/>
            <a:ext cx="3175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37" name="Oval 31">
            <a:extLst>
              <a:ext uri="{FF2B5EF4-FFF2-40B4-BE49-F238E27FC236}">
                <a16:creationId xmlns:a16="http://schemas.microsoft.com/office/drawing/2014/main" id="{AD00B02C-FF8A-7240-8BEE-1A4DD404D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135" y="4253647"/>
            <a:ext cx="762000" cy="762000"/>
          </a:xfrm>
          <a:prstGeom prst="ellipse">
            <a:avLst/>
          </a:prstGeom>
          <a:solidFill>
            <a:srgbClr val="FF40FF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596383-4086-7A4D-970B-5BBBFD84DB6D}"/>
              </a:ext>
            </a:extLst>
          </p:cNvPr>
          <p:cNvSpPr txBox="1"/>
          <p:nvPr/>
        </p:nvSpPr>
        <p:spPr>
          <a:xfrm>
            <a:off x="217191" y="761782"/>
            <a:ext cx="1873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</a:rPr>
              <a:t>Not(a..z,A..Z,$,_,0..9, +,*,=)</a:t>
            </a:r>
          </a:p>
        </p:txBody>
      </p:sp>
      <p:sp>
        <p:nvSpPr>
          <p:cNvPr id="39" name="Text Box 27">
            <a:extLst>
              <a:ext uri="{FF2B5EF4-FFF2-40B4-BE49-F238E27FC236}">
                <a16:creationId xmlns:a16="http://schemas.microsoft.com/office/drawing/2014/main" id="{64B88FEF-E9A9-CB4C-BDB8-D53E4E268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780" y="2492623"/>
            <a:ext cx="56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1..9</a:t>
            </a:r>
          </a:p>
        </p:txBody>
      </p:sp>
      <p:sp>
        <p:nvSpPr>
          <p:cNvPr id="40" name="Freeform 17">
            <a:extLst>
              <a:ext uri="{FF2B5EF4-FFF2-40B4-BE49-F238E27FC236}">
                <a16:creationId xmlns:a16="http://schemas.microsoft.com/office/drawing/2014/main" id="{079BBDF7-BB63-A246-86CA-F6DEFCC16BF5}"/>
              </a:ext>
            </a:extLst>
          </p:cNvPr>
          <p:cNvSpPr>
            <a:spLocks/>
          </p:cNvSpPr>
          <p:nvPr/>
        </p:nvSpPr>
        <p:spPr bwMode="auto">
          <a:xfrm rot="4072588">
            <a:off x="472416" y="1440075"/>
            <a:ext cx="1036939" cy="1062819"/>
          </a:xfrm>
          <a:custGeom>
            <a:avLst/>
            <a:gdLst>
              <a:gd name="T0" fmla="*/ 2147483647 w 752"/>
              <a:gd name="T1" fmla="*/ 0 h 632"/>
              <a:gd name="T2" fmla="*/ 2147483647 w 752"/>
              <a:gd name="T3" fmla="*/ 2147483647 h 632"/>
              <a:gd name="T4" fmla="*/ 2147483647 w 752"/>
              <a:gd name="T5" fmla="*/ 2147483647 h 632"/>
              <a:gd name="T6" fmla="*/ 2147483647 w 752"/>
              <a:gd name="T7" fmla="*/ 0 h 632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632"/>
              <a:gd name="T14" fmla="*/ 752 w 752"/>
              <a:gd name="T15" fmla="*/ 632 h 6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632">
                <a:moveTo>
                  <a:pt x="384" y="0"/>
                </a:moveTo>
                <a:cubicBezTo>
                  <a:pt x="192" y="120"/>
                  <a:pt x="0" y="240"/>
                  <a:pt x="48" y="336"/>
                </a:cubicBezTo>
                <a:cubicBezTo>
                  <a:pt x="96" y="432"/>
                  <a:pt x="592" y="632"/>
                  <a:pt x="672" y="576"/>
                </a:cubicBezTo>
                <a:cubicBezTo>
                  <a:pt x="752" y="520"/>
                  <a:pt x="552" y="96"/>
                  <a:pt x="528" y="0"/>
                </a:cubicBezTo>
              </a:path>
            </a:pathLst>
          </a:custGeom>
          <a:noFill/>
          <a:ln w="38100">
            <a:solidFill>
              <a:schemeClr val="accent3"/>
            </a:solidFill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9AEA19-16BF-D443-B902-ADB76179FC45}"/>
              </a:ext>
            </a:extLst>
          </p:cNvPr>
          <p:cNvSpPr txBox="1"/>
          <p:nvPr/>
        </p:nvSpPr>
        <p:spPr>
          <a:xfrm>
            <a:off x="-18541" y="1713156"/>
            <a:ext cx="182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&lt;whitespace&gt;</a:t>
            </a:r>
          </a:p>
        </p:txBody>
      </p:sp>
    </p:spTree>
    <p:extLst>
      <p:ext uri="{BB962C8B-B14F-4D97-AF65-F5344CB8AC3E}">
        <p14:creationId xmlns:p14="http://schemas.microsoft.com/office/powerpoint/2010/main" val="315405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A Functional Process Sketch</a:t>
            </a:r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:r>
                  <a:rPr lang="en-US" u="sng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processChars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: 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processes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a sequence of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characters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u="sng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getChar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:  gets the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next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input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character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and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assigns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it to </a:t>
                </a:r>
                <a:r>
                  <a:rPr lang="en-US" b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nextChar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u="sng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addChar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: 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puts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en-US" b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nextChar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into the place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where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lexeme/token is being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accumulated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en-US" b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lexeme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u="sng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addToken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: 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adds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the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new token 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to the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list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of tokens.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Repeat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until reaching the end of the file.</a:t>
                </a:r>
              </a:p>
              <a:p>
                <a:pPr marL="0" indent="0">
                  <a:spcBef>
                    <a:spcPts val="800"/>
                  </a:spcBef>
                  <a:buNone/>
                </a:pPr>
                <a:endParaRPr lang="en-US" dirty="0">
                  <a:latin typeface="Cambria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Now, </a:t>
                </a:r>
                <a:r>
                  <a:rPr lang="en-US" i="1" dirty="0">
                    <a:solidFill>
                      <a:schemeClr val="accent3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construct DFA 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that shows usage of these functions.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746"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1628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7BC4FF4-11CE-4E48-B9A6-3456CC278D9D}"/>
              </a:ext>
            </a:extLst>
          </p:cNvPr>
          <p:cNvCxnSpPr>
            <a:cxnSpLocks/>
          </p:cNvCxnSpPr>
          <p:nvPr/>
        </p:nvCxnSpPr>
        <p:spPr>
          <a:xfrm>
            <a:off x="7614630" y="3158683"/>
            <a:ext cx="100359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processChars</a:t>
            </a:r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3">
                <a:extLst>
                  <a:ext uri="{FF2B5EF4-FFF2-40B4-BE49-F238E27FC236}">
                    <a16:creationId xmlns:a16="http://schemas.microsoft.com/office/drawing/2014/main" id="{C62077B9-B7EE-7246-A2C7-72828CF46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808" y="2805295"/>
                <a:ext cx="685800" cy="685800"/>
              </a:xfrm>
              <a:prstGeom prst="ellipse">
                <a:avLst/>
              </a:prstGeom>
              <a:solidFill>
                <a:schemeClr val="accent1"/>
              </a:solidFill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lIns="91440" tIns="0" rIns="0" bIns="9144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Oval 3">
                <a:extLst>
                  <a:ext uri="{FF2B5EF4-FFF2-40B4-BE49-F238E27FC236}">
                    <a16:creationId xmlns:a16="http://schemas.microsoft.com/office/drawing/2014/main" id="{C62077B9-B7EE-7246-A2C7-72828CF46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7808" y="2805295"/>
                <a:ext cx="685800" cy="6858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3425A1-1295-1C41-918E-86CAD86BA60C}"/>
              </a:ext>
            </a:extLst>
          </p:cNvPr>
          <p:cNvCxnSpPr>
            <a:cxnSpLocks/>
          </p:cNvCxnSpPr>
          <p:nvPr/>
        </p:nvCxnSpPr>
        <p:spPr>
          <a:xfrm flipV="1">
            <a:off x="1490708" y="2151417"/>
            <a:ext cx="0" cy="66330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1F5F9C-FDD1-0D45-ABF7-7BFC67C5C251}"/>
              </a:ext>
            </a:extLst>
          </p:cNvPr>
          <p:cNvCxnSpPr>
            <a:cxnSpLocks/>
          </p:cNvCxnSpPr>
          <p:nvPr/>
        </p:nvCxnSpPr>
        <p:spPr>
          <a:xfrm flipV="1">
            <a:off x="4789178" y="2141044"/>
            <a:ext cx="2487168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7BBA98-3397-BD46-BAD5-8A5F0409BF9F}"/>
              </a:ext>
            </a:extLst>
          </p:cNvPr>
          <p:cNvSpPr txBox="1"/>
          <p:nvPr/>
        </p:nvSpPr>
        <p:spPr>
          <a:xfrm>
            <a:off x="5231725" y="727641"/>
            <a:ext cx="1917805" cy="43088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2200" i="1" dirty="0"/>
              <a:t>Letter | Digit</a:t>
            </a: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419766A3-4793-3046-ABB2-68EA45F03C86}"/>
              </a:ext>
            </a:extLst>
          </p:cNvPr>
          <p:cNvSpPr>
            <a:spLocks/>
          </p:cNvSpPr>
          <p:nvPr/>
        </p:nvSpPr>
        <p:spPr bwMode="auto">
          <a:xfrm rot="12599089">
            <a:off x="4564722" y="2913171"/>
            <a:ext cx="1036939" cy="1062819"/>
          </a:xfrm>
          <a:custGeom>
            <a:avLst/>
            <a:gdLst>
              <a:gd name="T0" fmla="*/ 2147483647 w 752"/>
              <a:gd name="T1" fmla="*/ 0 h 632"/>
              <a:gd name="T2" fmla="*/ 2147483647 w 752"/>
              <a:gd name="T3" fmla="*/ 2147483647 h 632"/>
              <a:gd name="T4" fmla="*/ 2147483647 w 752"/>
              <a:gd name="T5" fmla="*/ 2147483647 h 632"/>
              <a:gd name="T6" fmla="*/ 2147483647 w 752"/>
              <a:gd name="T7" fmla="*/ 0 h 632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632"/>
              <a:gd name="T14" fmla="*/ 752 w 752"/>
              <a:gd name="T15" fmla="*/ 632 h 6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632">
                <a:moveTo>
                  <a:pt x="384" y="0"/>
                </a:moveTo>
                <a:cubicBezTo>
                  <a:pt x="192" y="120"/>
                  <a:pt x="0" y="240"/>
                  <a:pt x="48" y="336"/>
                </a:cubicBezTo>
                <a:cubicBezTo>
                  <a:pt x="96" y="432"/>
                  <a:pt x="592" y="632"/>
                  <a:pt x="672" y="576"/>
                </a:cubicBezTo>
                <a:cubicBezTo>
                  <a:pt x="752" y="520"/>
                  <a:pt x="552" y="96"/>
                  <a:pt x="528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BF6903-A22E-374C-B75B-5F61328E89E1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490708" y="2148678"/>
            <a:ext cx="2610932" cy="87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0023DBA-1301-2C42-8361-25D259474650}"/>
              </a:ext>
            </a:extLst>
          </p:cNvPr>
          <p:cNvSpPr txBox="1"/>
          <p:nvPr/>
        </p:nvSpPr>
        <p:spPr>
          <a:xfrm>
            <a:off x="1872270" y="2148678"/>
            <a:ext cx="1269584" cy="64633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addChar;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getChar;</a:t>
            </a:r>
          </a:p>
        </p:txBody>
      </p:sp>
      <p:sp>
        <p:nvSpPr>
          <p:cNvPr id="25" name="Oval 4">
            <a:extLst>
              <a:ext uri="{FF2B5EF4-FFF2-40B4-BE49-F238E27FC236}">
                <a16:creationId xmlns:a16="http://schemas.microsoft.com/office/drawing/2014/main" id="{7D0492B5-462A-9444-A8A1-75D345E27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640" y="1805778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id</a:t>
            </a: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A0EB4EF2-AA5B-4E4B-BA6F-591B4AE60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811" y="3779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int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32F62B-CDBE-7449-B9CE-56E3B9DFC667}"/>
              </a:ext>
            </a:extLst>
          </p:cNvPr>
          <p:cNvCxnSpPr>
            <a:cxnSpLocks/>
          </p:cNvCxnSpPr>
          <p:nvPr/>
        </p:nvCxnSpPr>
        <p:spPr>
          <a:xfrm flipV="1">
            <a:off x="1490708" y="3475681"/>
            <a:ext cx="0" cy="66330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F5FC87-30FC-C541-AA18-F272DB1B7703}"/>
              </a:ext>
            </a:extLst>
          </p:cNvPr>
          <p:cNvCxnSpPr>
            <a:cxnSpLocks/>
          </p:cNvCxnSpPr>
          <p:nvPr/>
        </p:nvCxnSpPr>
        <p:spPr>
          <a:xfrm flipV="1">
            <a:off x="1485847" y="4122012"/>
            <a:ext cx="26517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3D40D5-9D1C-EE49-807F-929B4DB00089}"/>
              </a:ext>
            </a:extLst>
          </p:cNvPr>
          <p:cNvSpPr txBox="1"/>
          <p:nvPr/>
        </p:nvSpPr>
        <p:spPr>
          <a:xfrm>
            <a:off x="1872270" y="3475681"/>
            <a:ext cx="1269584" cy="64633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addChar;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getChar;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13F870-92C0-7F45-96F8-4B705699AFDE}"/>
              </a:ext>
            </a:extLst>
          </p:cNvPr>
          <p:cNvSpPr txBox="1"/>
          <p:nvPr/>
        </p:nvSpPr>
        <p:spPr>
          <a:xfrm>
            <a:off x="1924822" y="4152134"/>
            <a:ext cx="1107397" cy="43088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2200" i="1" dirty="0"/>
              <a:t>Digit</a:t>
            </a:r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id="{CC07E171-1E8D-7D46-8FF3-715557B16656}"/>
              </a:ext>
            </a:extLst>
          </p:cNvPr>
          <p:cNvSpPr>
            <a:spLocks/>
          </p:cNvSpPr>
          <p:nvPr/>
        </p:nvSpPr>
        <p:spPr bwMode="auto">
          <a:xfrm rot="12669817">
            <a:off x="4548307" y="952060"/>
            <a:ext cx="1036939" cy="1062819"/>
          </a:xfrm>
          <a:custGeom>
            <a:avLst/>
            <a:gdLst>
              <a:gd name="T0" fmla="*/ 2147483647 w 752"/>
              <a:gd name="T1" fmla="*/ 0 h 632"/>
              <a:gd name="T2" fmla="*/ 2147483647 w 752"/>
              <a:gd name="T3" fmla="*/ 2147483647 h 632"/>
              <a:gd name="T4" fmla="*/ 2147483647 w 752"/>
              <a:gd name="T5" fmla="*/ 2147483647 h 632"/>
              <a:gd name="T6" fmla="*/ 2147483647 w 752"/>
              <a:gd name="T7" fmla="*/ 0 h 632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632"/>
              <a:gd name="T14" fmla="*/ 752 w 752"/>
              <a:gd name="T15" fmla="*/ 632 h 6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632">
                <a:moveTo>
                  <a:pt x="384" y="0"/>
                </a:moveTo>
                <a:cubicBezTo>
                  <a:pt x="192" y="120"/>
                  <a:pt x="0" y="240"/>
                  <a:pt x="48" y="336"/>
                </a:cubicBezTo>
                <a:cubicBezTo>
                  <a:pt x="96" y="432"/>
                  <a:pt x="592" y="632"/>
                  <a:pt x="672" y="576"/>
                </a:cubicBezTo>
                <a:cubicBezTo>
                  <a:pt x="752" y="520"/>
                  <a:pt x="552" y="96"/>
                  <a:pt x="528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892111-BBDB-DE4F-94D0-7CA369EF1013}"/>
              </a:ext>
            </a:extLst>
          </p:cNvPr>
          <p:cNvSpPr txBox="1"/>
          <p:nvPr/>
        </p:nvSpPr>
        <p:spPr>
          <a:xfrm>
            <a:off x="3510167" y="946268"/>
            <a:ext cx="1269584" cy="64633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addChar;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getChar;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1EEE23-03BF-6A4A-A5D8-C714173057A3}"/>
              </a:ext>
            </a:extLst>
          </p:cNvPr>
          <p:cNvSpPr txBox="1"/>
          <p:nvPr/>
        </p:nvSpPr>
        <p:spPr>
          <a:xfrm>
            <a:off x="1924821" y="1710157"/>
            <a:ext cx="1107397" cy="43088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2200" i="1" dirty="0"/>
              <a:t>Letter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8AD19C-DB7E-A741-A65E-043FCB6DBEC4}"/>
              </a:ext>
            </a:extLst>
          </p:cNvPr>
          <p:cNvSpPr txBox="1"/>
          <p:nvPr/>
        </p:nvSpPr>
        <p:spPr>
          <a:xfrm>
            <a:off x="3517856" y="2873437"/>
            <a:ext cx="1269584" cy="64633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addChar;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getChar;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F9A690-1626-3049-BF0A-4BB2F5514A03}"/>
              </a:ext>
            </a:extLst>
          </p:cNvPr>
          <p:cNvSpPr txBox="1"/>
          <p:nvPr/>
        </p:nvSpPr>
        <p:spPr>
          <a:xfrm>
            <a:off x="5293518" y="2824364"/>
            <a:ext cx="930326" cy="43088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2200" i="1" dirty="0"/>
              <a:t>Digit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2E2000-8695-5E48-A6AB-9E2CFF69A913}"/>
              </a:ext>
            </a:extLst>
          </p:cNvPr>
          <p:cNvSpPr txBox="1"/>
          <p:nvPr/>
        </p:nvSpPr>
        <p:spPr>
          <a:xfrm>
            <a:off x="5431871" y="1702355"/>
            <a:ext cx="1751830" cy="43088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2200" i="1" dirty="0"/>
              <a:t>id boundary</a:t>
            </a:r>
          </a:p>
        </p:txBody>
      </p:sp>
      <p:sp>
        <p:nvSpPr>
          <p:cNvPr id="45" name="Oval 4">
            <a:extLst>
              <a:ext uri="{FF2B5EF4-FFF2-40B4-BE49-F238E27FC236}">
                <a16:creationId xmlns:a16="http://schemas.microsoft.com/office/drawing/2014/main" id="{43E7F171-5773-B44E-8E04-98A00C814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8830" y="2805515"/>
            <a:ext cx="685800" cy="6858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token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0263E67-FBB5-3B43-8BCE-138284475058}"/>
              </a:ext>
            </a:extLst>
          </p:cNvPr>
          <p:cNvCxnSpPr>
            <a:cxnSpLocks/>
          </p:cNvCxnSpPr>
          <p:nvPr/>
        </p:nvCxnSpPr>
        <p:spPr>
          <a:xfrm flipV="1">
            <a:off x="4838537" y="4113069"/>
            <a:ext cx="2441448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1D4CA3-15B1-C84E-A382-28EE06ABF9DB}"/>
              </a:ext>
            </a:extLst>
          </p:cNvPr>
          <p:cNvCxnSpPr>
            <a:cxnSpLocks/>
          </p:cNvCxnSpPr>
          <p:nvPr/>
        </p:nvCxnSpPr>
        <p:spPr>
          <a:xfrm>
            <a:off x="7271730" y="2137128"/>
            <a:ext cx="0" cy="6583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9BF5A49-C2CF-3B48-B93A-9F1E30F37A72}"/>
              </a:ext>
            </a:extLst>
          </p:cNvPr>
          <p:cNvCxnSpPr>
            <a:cxnSpLocks/>
            <a:endCxn id="45" idx="4"/>
          </p:cNvCxnSpPr>
          <p:nvPr/>
        </p:nvCxnSpPr>
        <p:spPr>
          <a:xfrm flipV="1">
            <a:off x="7271730" y="3491315"/>
            <a:ext cx="0" cy="6217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C823AA4-BE46-7249-B66C-C4468D22B5DA}"/>
              </a:ext>
            </a:extLst>
          </p:cNvPr>
          <p:cNvSpPr txBox="1"/>
          <p:nvPr/>
        </p:nvSpPr>
        <p:spPr>
          <a:xfrm>
            <a:off x="5005296" y="4132969"/>
            <a:ext cx="1909241" cy="43088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2200" i="1" dirty="0"/>
              <a:t>int boundary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BCD247-E92C-D743-914E-2E6B122FF114}"/>
              </a:ext>
            </a:extLst>
          </p:cNvPr>
          <p:cNvSpPr txBox="1"/>
          <p:nvPr/>
        </p:nvSpPr>
        <p:spPr>
          <a:xfrm>
            <a:off x="7582677" y="2752145"/>
            <a:ext cx="1473877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addToken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22FCE8-53D8-B34A-A502-8B81999E6FBA}"/>
              </a:ext>
            </a:extLst>
          </p:cNvPr>
          <p:cNvSpPr txBox="1"/>
          <p:nvPr/>
        </p:nvSpPr>
        <p:spPr>
          <a:xfrm>
            <a:off x="273525" y="2781500"/>
            <a:ext cx="938643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21932F7-E715-044C-BA84-EC14269CA137}"/>
              </a:ext>
            </a:extLst>
          </p:cNvPr>
          <p:cNvCxnSpPr>
            <a:cxnSpLocks/>
          </p:cNvCxnSpPr>
          <p:nvPr/>
        </p:nvCxnSpPr>
        <p:spPr>
          <a:xfrm>
            <a:off x="366530" y="3171557"/>
            <a:ext cx="78127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C941073-1D30-CE43-A6CA-E3A6BE3BF5CF}"/>
              </a:ext>
            </a:extLst>
          </p:cNvPr>
          <p:cNvSpPr txBox="1"/>
          <p:nvPr/>
        </p:nvSpPr>
        <p:spPr>
          <a:xfrm>
            <a:off x="7754263" y="3255251"/>
            <a:ext cx="1092996" cy="36933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2125245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Lexing Comments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Like whitespace, comments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might separate tokens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and are often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simply discarded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[ignored].</a:t>
            </a:r>
          </a:p>
          <a:p>
            <a:pPr>
              <a:spcBef>
                <a:spcPts val="800"/>
              </a:spcBef>
            </a:pPr>
            <a:r>
              <a:rPr lang="en-US" u="sng" dirty="0">
                <a:latin typeface="Cambria" panose="02040503050406030204" pitchFamily="18" charset="0"/>
                <a:cs typeface="Consolas" panose="020B0609020204030204" pitchFamily="49" charset="0"/>
              </a:rPr>
              <a:t>Pragmas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:  are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special comments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containing information useful to the compiler and other tools.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Hints to compiler | tools how for better code generation, turning run time checks on | off, and so on.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In Ada: 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unchecked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pragma turns off type checking.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OpenMP pragmas annotate C | C++ about generating parallel code.  Ignored by non-OpenMP aware compilers.</a:t>
            </a:r>
          </a:p>
        </p:txBody>
      </p:sp>
    </p:spTree>
    <p:extLst>
      <p:ext uri="{BB962C8B-B14F-4D97-AF65-F5344CB8AC3E}">
        <p14:creationId xmlns:p14="http://schemas.microsoft.com/office/powerpoint/2010/main" val="165851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Overview of Language Translation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Lexical Analysis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Parsing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Performed by a </a:t>
            </a:r>
            <a:r>
              <a:rPr lang="en-US" i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Parser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i="1" dirty="0">
                <a:solidFill>
                  <a:schemeClr val="accent3"/>
                </a:solidFill>
                <a:latin typeface="Cambria" panose="02040503050406030204" pitchFamily="18" charset="0"/>
              </a:rPr>
              <a:t>Recognizes legal phrases</a:t>
            </a:r>
            <a:r>
              <a:rPr lang="en-US" dirty="0">
                <a:latin typeface="Cambria" panose="02040503050406030204" pitchFamily="18" charset="0"/>
              </a:rPr>
              <a:t> [token order] using the rules of a grammar (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</a:rPr>
              <a:t>CFG</a:t>
            </a:r>
            <a:r>
              <a:rPr lang="en-US" dirty="0">
                <a:latin typeface="Cambria" panose="02040503050406030204" pitchFamily="18" charset="0"/>
              </a:rPr>
              <a:t>).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i="1" dirty="0">
                <a:solidFill>
                  <a:schemeClr val="accent3"/>
                </a:solidFill>
                <a:latin typeface="Cambria" panose="02040503050406030204" pitchFamily="18" charset="0"/>
              </a:rPr>
              <a:t>Converts token </a:t>
            </a:r>
            <a:r>
              <a:rPr lang="en-US" dirty="0">
                <a:latin typeface="Cambria" panose="02040503050406030204" pitchFamily="18" charset="0"/>
              </a:rPr>
              <a:t>sequence into an Abstract Syntax Tree (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</a:rPr>
              <a:t>AST</a:t>
            </a:r>
            <a:r>
              <a:rPr lang="en-US" dirty="0">
                <a:latin typeface="Cambria" panose="02040503050406030204" pitchFamily="18" charset="0"/>
              </a:rPr>
              <a:t>).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i="1" dirty="0">
                <a:latin typeface="Cambria" panose="02040503050406030204" pitchFamily="18" charset="0"/>
              </a:rPr>
              <a:t>Does </a:t>
            </a:r>
            <a:r>
              <a:rPr lang="en-US" i="1" dirty="0">
                <a:solidFill>
                  <a:schemeClr val="accent3"/>
                </a:solidFill>
                <a:latin typeface="Cambria" panose="02040503050406030204" pitchFamily="18" charset="0"/>
              </a:rPr>
              <a:t>not</a:t>
            </a:r>
            <a:r>
              <a:rPr lang="en-US" i="1" dirty="0">
                <a:latin typeface="Cambria" panose="02040503050406030204" pitchFamily="18" charset="0"/>
              </a:rPr>
              <a:t> use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</a:rPr>
              <a:t>regular expressions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Static Semantic Analysis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Code Generation</a:t>
            </a:r>
          </a:p>
        </p:txBody>
      </p:sp>
    </p:spTree>
    <p:extLst>
      <p:ext uri="{BB962C8B-B14F-4D97-AF65-F5344CB8AC3E}">
        <p14:creationId xmlns:p14="http://schemas.microsoft.com/office/powerpoint/2010/main" val="3426296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Lexing Comments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Similar to whitespace, comments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might separate tokens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and are often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simply discarded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[ignored].</a:t>
            </a:r>
          </a:p>
          <a:p>
            <a:pPr>
              <a:spcBef>
                <a:spcPts val="800"/>
              </a:spcBef>
            </a:pPr>
            <a:r>
              <a:rPr lang="en-US" u="sng" dirty="0">
                <a:latin typeface="Cambria" panose="02040503050406030204" pitchFamily="18" charset="0"/>
                <a:cs typeface="Consolas" panose="020B0609020204030204" pitchFamily="49" charset="0"/>
              </a:rPr>
              <a:t>Pragmas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:  are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special comments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containing information useful to the compiler and other tools.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If a language supports pragmas, then they must be handled, not ignored.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[Our project does not support pragmas.]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469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Reserved Words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Tokens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that follow the rules for identifiers but are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not allowed to be identifiers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Java Examples: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, etc.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A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keyword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is a reserved word that has a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special meaning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in the program.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Java Example: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is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reserved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, but </a:t>
            </a:r>
            <a:r>
              <a:rPr lang="en-US" u="sng" dirty="0">
                <a:latin typeface="Cambria" panose="02040503050406030204" pitchFamily="18" charset="0"/>
                <a:cs typeface="Consolas" panose="020B0609020204030204" pitchFamily="49" charset="0"/>
              </a:rPr>
              <a:t>not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a </a:t>
            </a:r>
            <a:r>
              <a:rPr lang="en-US" u="sng" dirty="0">
                <a:latin typeface="Cambria" panose="02040503050406030204" pitchFamily="18" charset="0"/>
                <a:cs typeface="Consolas" panose="020B0609020204030204" pitchFamily="49" charset="0"/>
              </a:rPr>
              <a:t>keyword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In many languages, the set of keywords equals the reserved words.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695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Example:  Reserved Word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3213190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Tokenize: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ifa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One token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An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identifier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3B4E5C-F9BC-E344-8FC8-FE9536E89719}"/>
              </a:ext>
            </a:extLst>
          </p:cNvPr>
          <p:cNvSpPr txBox="1">
            <a:spLocks/>
          </p:cNvSpPr>
          <p:nvPr/>
        </p:nvSpPr>
        <p:spPr bwMode="auto">
          <a:xfrm>
            <a:off x="3541058" y="1361590"/>
            <a:ext cx="5400579" cy="35304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Tokenize: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if+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Two tokens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The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reserved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 word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Followed by the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operator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687932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Handling Reserved Words in a Lexer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Modifying the DFA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to account for reserved words: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Results in significant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complications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in the DFA.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Not feasible unless the DFA is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auto-generated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Easier approach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Lexer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has a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list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of reserved words.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After an identifier has been recognized,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check list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.</a:t>
            </a:r>
          </a:p>
          <a:p>
            <a:pPr lvl="2">
              <a:spcBef>
                <a:spcPts val="800"/>
              </a:spcBef>
              <a:buFont typeface="Lucida Grande" panose="020B0600040502020204" pitchFamily="34" charset="0"/>
              <a:buChar char="↳"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Ok, since set of reserved words is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finite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and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fixed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at language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design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time.</a:t>
            </a:r>
          </a:p>
          <a:p>
            <a:pPr lvl="2">
              <a:spcBef>
                <a:spcPts val="800"/>
              </a:spcBef>
              <a:buFont typeface="Lucida Grande" panose="020B0600040502020204" pitchFamily="34" charset="0"/>
              <a:buChar char="↳"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Can store in a way that allows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fast lookup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[i.e., HashMap].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If a reserved word,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return appropriate token type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, otherwise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return identifier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438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A Functional Process Sketch</a:t>
            </a:r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:r>
                  <a:rPr lang="en-US" u="sng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processChars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: 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processes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a sequence of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characters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u="sng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getChar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:  gets the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next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input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character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and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assigns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it to </a:t>
                </a:r>
                <a:r>
                  <a:rPr lang="en-US" b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nextChar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u="sng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addChar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: 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puts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en-US" b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nextChar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into the place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where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lexeme/token is being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accumulated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en-US" b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lexeme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accent3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* </a:t>
                </a:r>
                <a:r>
                  <a:rPr lang="en-US" b="1" u="sng" dirty="0">
                    <a:solidFill>
                      <a:schemeClr val="accent3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lookup</a:t>
                </a:r>
                <a:r>
                  <a:rPr lang="en-US" dirty="0">
                    <a:solidFill>
                      <a:schemeClr val="accent3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:  determines whether </a:t>
                </a:r>
                <a:r>
                  <a:rPr lang="en-US" b="1" dirty="0">
                    <a:solidFill>
                      <a:schemeClr val="accent3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lexeme</a:t>
                </a:r>
                <a:r>
                  <a:rPr lang="en-US" dirty="0">
                    <a:solidFill>
                      <a:schemeClr val="accent3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 is a reserved word. *</a:t>
                </a:r>
                <a:endParaRPr lang="en-US" dirty="0">
                  <a:latin typeface="Cambria" panose="02040503050406030204" pitchFamily="18" charset="0"/>
                  <a:cs typeface="Consolas" panose="020B0609020204030204" pitchFamily="49" charset="0"/>
                </a:endParaRPr>
              </a:p>
              <a:p>
                <a:pPr>
                  <a:spcBef>
                    <a:spcPts val="800"/>
                  </a:spcBef>
                </a:pPr>
                <a:r>
                  <a:rPr lang="en-US" u="sng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addToken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: 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adds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the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new token 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to the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list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of tokens.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Repeat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until reaching the end of the file.</a:t>
                </a:r>
              </a:p>
              <a:p>
                <a:pPr marL="0" indent="0">
                  <a:spcBef>
                    <a:spcPts val="800"/>
                  </a:spcBef>
                  <a:buNone/>
                </a:pPr>
                <a:endParaRPr lang="en-US" dirty="0">
                  <a:latin typeface="Cambria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Now,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construct DFA 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that shows usage of these functions.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746" t="-1075" b="-3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415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A Functional Process Sketch</a:t>
            </a:r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:r>
                  <a:rPr lang="en-US" u="sng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processChars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: 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processes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a sequence of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characters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u="sng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getChar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:  gets the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next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input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character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and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assigns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it to </a:t>
                </a:r>
                <a:r>
                  <a:rPr lang="en-US" b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nextChar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u="sng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addChar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: 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puts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en-US" b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nextChar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into the place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where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lexeme/token is being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accumulated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</a:t>
                </a:r>
                <a:r>
                  <a:rPr lang="en-US" b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lexeme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accent3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* </a:t>
                </a:r>
                <a:r>
                  <a:rPr lang="en-US" b="1" u="sng" dirty="0">
                    <a:solidFill>
                      <a:schemeClr val="accent3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lookup</a:t>
                </a:r>
                <a:r>
                  <a:rPr lang="en-US" dirty="0">
                    <a:solidFill>
                      <a:schemeClr val="accent3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:  determines whether </a:t>
                </a:r>
                <a:r>
                  <a:rPr lang="en-US" b="1" dirty="0">
                    <a:solidFill>
                      <a:schemeClr val="accent3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lexeme</a:t>
                </a:r>
                <a:r>
                  <a:rPr lang="en-US" dirty="0">
                    <a:solidFill>
                      <a:schemeClr val="accent3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 is a reserved word. *</a:t>
                </a:r>
                <a:endParaRPr lang="en-US" dirty="0">
                  <a:latin typeface="Cambria" panose="02040503050406030204" pitchFamily="18" charset="0"/>
                  <a:cs typeface="Consolas" panose="020B0609020204030204" pitchFamily="49" charset="0"/>
                </a:endParaRPr>
              </a:p>
              <a:p>
                <a:pPr>
                  <a:spcBef>
                    <a:spcPts val="800"/>
                  </a:spcBef>
                </a:pPr>
                <a:r>
                  <a:rPr lang="en-US" u="sng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addToken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: 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adds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the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new token 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to the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list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of tokens.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Repeat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 until reaching the end of the file.</a:t>
                </a:r>
              </a:p>
              <a:p>
                <a:pPr marL="0" indent="0">
                  <a:spcBef>
                    <a:spcPts val="800"/>
                  </a:spcBef>
                  <a:buNone/>
                </a:pPr>
                <a:endParaRPr lang="en-US" dirty="0">
                  <a:latin typeface="Cambria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Now, </a:t>
                </a:r>
                <a:r>
                  <a:rPr lang="en-US" i="1" dirty="0">
                    <a:latin typeface="Cambria" panose="02040503050406030204" pitchFamily="18" charset="0"/>
                    <a:cs typeface="Consolas" panose="020B0609020204030204" pitchFamily="49" charset="0"/>
                  </a:rPr>
                  <a:t>construct DFA </a:t>
                </a:r>
                <a:r>
                  <a:rPr lang="en-US" dirty="0">
                    <a:latin typeface="Cambria" panose="02040503050406030204" pitchFamily="18" charset="0"/>
                    <a:cs typeface="Consolas" panose="020B0609020204030204" pitchFamily="49" charset="0"/>
                  </a:rPr>
                  <a:t>that shows usage of these functions.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746" t="-1075" b="-3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7981CA3-48CD-5747-84B3-1E7671AE1CB8}"/>
              </a:ext>
            </a:extLst>
          </p:cNvPr>
          <p:cNvSpPr txBox="1"/>
          <p:nvPr/>
        </p:nvSpPr>
        <p:spPr>
          <a:xfrm>
            <a:off x="438777" y="1659990"/>
            <a:ext cx="7968730" cy="1077218"/>
          </a:xfrm>
          <a:prstGeom prst="rect">
            <a:avLst/>
          </a:prstGeom>
          <a:solidFill>
            <a:srgbClr val="FFFED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u="sng" dirty="0"/>
              <a:t>Our Project</a:t>
            </a:r>
            <a:r>
              <a:rPr lang="en-US" sz="2400" dirty="0"/>
              <a:t>:</a:t>
            </a:r>
          </a:p>
          <a:p>
            <a:pPr marL="347472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</a:rPr>
              <a:t>Will </a:t>
            </a:r>
            <a:r>
              <a:rPr lang="en-US" sz="2000" b="1" dirty="0">
                <a:solidFill>
                  <a:schemeClr val="accent3"/>
                </a:solidFill>
              </a:rPr>
              <a:t>NOT</a:t>
            </a:r>
            <a:r>
              <a:rPr lang="en-US" sz="2000" dirty="0">
                <a:solidFill>
                  <a:schemeClr val="accent3"/>
                </a:solidFill>
              </a:rPr>
              <a:t> address </a:t>
            </a:r>
            <a:r>
              <a:rPr lang="en-US" sz="2000" i="1" dirty="0">
                <a:solidFill>
                  <a:schemeClr val="accent3"/>
                </a:solidFill>
              </a:rPr>
              <a:t>keyword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i="1" dirty="0">
                <a:solidFill>
                  <a:schemeClr val="accent3"/>
                </a:solidFill>
              </a:rPr>
              <a:t>lookup </a:t>
            </a:r>
            <a:r>
              <a:rPr lang="en-US" sz="2000" dirty="0">
                <a:solidFill>
                  <a:schemeClr val="accent3"/>
                </a:solidFill>
              </a:rPr>
              <a:t>[identification] </a:t>
            </a:r>
            <a:r>
              <a:rPr lang="en-US" sz="2000" i="1" dirty="0">
                <a:solidFill>
                  <a:schemeClr val="accent3"/>
                </a:solidFill>
              </a:rPr>
              <a:t>in the Lexer</a:t>
            </a:r>
            <a:r>
              <a:rPr lang="en-US" sz="2000" dirty="0">
                <a:solidFill>
                  <a:schemeClr val="accent3"/>
                </a:solidFill>
              </a:rPr>
              <a:t>.</a:t>
            </a:r>
          </a:p>
          <a:p>
            <a:pPr marL="347472" indent="-2286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Instead, we will handle </a:t>
            </a:r>
            <a:r>
              <a:rPr lang="en-US" sz="2000" b="1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keywords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during the </a:t>
            </a:r>
            <a:r>
              <a:rPr lang="en-US" sz="2000" b="1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Analyzer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8912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processChars</a:t>
            </a:r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3">
                <a:extLst>
                  <a:ext uri="{FF2B5EF4-FFF2-40B4-BE49-F238E27FC236}">
                    <a16:creationId xmlns:a16="http://schemas.microsoft.com/office/drawing/2014/main" id="{C62077B9-B7EE-7246-A2C7-72828CF46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808" y="2805295"/>
                <a:ext cx="685800" cy="685800"/>
              </a:xfrm>
              <a:prstGeom prst="ellipse">
                <a:avLst/>
              </a:prstGeom>
              <a:solidFill>
                <a:schemeClr val="accent1"/>
              </a:solidFill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lIns="91440" tIns="0" rIns="0" bIns="9144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Oval 3">
                <a:extLst>
                  <a:ext uri="{FF2B5EF4-FFF2-40B4-BE49-F238E27FC236}">
                    <a16:creationId xmlns:a16="http://schemas.microsoft.com/office/drawing/2014/main" id="{C62077B9-B7EE-7246-A2C7-72828CF46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7808" y="2805295"/>
                <a:ext cx="685800" cy="6858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3425A1-1295-1C41-918E-86CAD86BA60C}"/>
              </a:ext>
            </a:extLst>
          </p:cNvPr>
          <p:cNvCxnSpPr>
            <a:cxnSpLocks/>
          </p:cNvCxnSpPr>
          <p:nvPr/>
        </p:nvCxnSpPr>
        <p:spPr>
          <a:xfrm flipV="1">
            <a:off x="1490708" y="2151417"/>
            <a:ext cx="0" cy="66330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1F5F9C-FDD1-0D45-ABF7-7BFC67C5C251}"/>
              </a:ext>
            </a:extLst>
          </p:cNvPr>
          <p:cNvCxnSpPr>
            <a:cxnSpLocks/>
          </p:cNvCxnSpPr>
          <p:nvPr/>
        </p:nvCxnSpPr>
        <p:spPr>
          <a:xfrm flipV="1">
            <a:off x="4789178" y="2141044"/>
            <a:ext cx="2487168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7BBA98-3397-BD46-BAD5-8A5F0409BF9F}"/>
              </a:ext>
            </a:extLst>
          </p:cNvPr>
          <p:cNvSpPr txBox="1"/>
          <p:nvPr/>
        </p:nvSpPr>
        <p:spPr>
          <a:xfrm>
            <a:off x="5231725" y="727641"/>
            <a:ext cx="1917805" cy="43088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2200" i="1" dirty="0"/>
              <a:t>Letter | Digit</a:t>
            </a: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419766A3-4793-3046-ABB2-68EA45F03C86}"/>
              </a:ext>
            </a:extLst>
          </p:cNvPr>
          <p:cNvSpPr>
            <a:spLocks/>
          </p:cNvSpPr>
          <p:nvPr/>
        </p:nvSpPr>
        <p:spPr bwMode="auto">
          <a:xfrm rot="12599089">
            <a:off x="4564722" y="2913171"/>
            <a:ext cx="1036939" cy="1062819"/>
          </a:xfrm>
          <a:custGeom>
            <a:avLst/>
            <a:gdLst>
              <a:gd name="T0" fmla="*/ 2147483647 w 752"/>
              <a:gd name="T1" fmla="*/ 0 h 632"/>
              <a:gd name="T2" fmla="*/ 2147483647 w 752"/>
              <a:gd name="T3" fmla="*/ 2147483647 h 632"/>
              <a:gd name="T4" fmla="*/ 2147483647 w 752"/>
              <a:gd name="T5" fmla="*/ 2147483647 h 632"/>
              <a:gd name="T6" fmla="*/ 2147483647 w 752"/>
              <a:gd name="T7" fmla="*/ 0 h 632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632"/>
              <a:gd name="T14" fmla="*/ 752 w 752"/>
              <a:gd name="T15" fmla="*/ 632 h 6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632">
                <a:moveTo>
                  <a:pt x="384" y="0"/>
                </a:moveTo>
                <a:cubicBezTo>
                  <a:pt x="192" y="120"/>
                  <a:pt x="0" y="240"/>
                  <a:pt x="48" y="336"/>
                </a:cubicBezTo>
                <a:cubicBezTo>
                  <a:pt x="96" y="432"/>
                  <a:pt x="592" y="632"/>
                  <a:pt x="672" y="576"/>
                </a:cubicBezTo>
                <a:cubicBezTo>
                  <a:pt x="752" y="520"/>
                  <a:pt x="552" y="96"/>
                  <a:pt x="528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5BF6903-A22E-374C-B75B-5F61328E89E1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490708" y="2148678"/>
            <a:ext cx="2610932" cy="87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0023DBA-1301-2C42-8361-25D259474650}"/>
              </a:ext>
            </a:extLst>
          </p:cNvPr>
          <p:cNvSpPr txBox="1"/>
          <p:nvPr/>
        </p:nvSpPr>
        <p:spPr>
          <a:xfrm>
            <a:off x="1872270" y="2148678"/>
            <a:ext cx="1269584" cy="64633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addChar;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getChar;</a:t>
            </a:r>
          </a:p>
        </p:txBody>
      </p:sp>
      <p:sp>
        <p:nvSpPr>
          <p:cNvPr id="25" name="Oval 4">
            <a:extLst>
              <a:ext uri="{FF2B5EF4-FFF2-40B4-BE49-F238E27FC236}">
                <a16:creationId xmlns:a16="http://schemas.microsoft.com/office/drawing/2014/main" id="{7D0492B5-462A-9444-A8A1-75D345E27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640" y="1805778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id</a:t>
            </a: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A0EB4EF2-AA5B-4E4B-BA6F-591B4AE60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811" y="3779112"/>
            <a:ext cx="685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int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32F62B-CDBE-7449-B9CE-56E3B9DFC667}"/>
              </a:ext>
            </a:extLst>
          </p:cNvPr>
          <p:cNvCxnSpPr>
            <a:cxnSpLocks/>
          </p:cNvCxnSpPr>
          <p:nvPr/>
        </p:nvCxnSpPr>
        <p:spPr>
          <a:xfrm flipV="1">
            <a:off x="1490708" y="3475681"/>
            <a:ext cx="0" cy="66330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F5FC87-30FC-C541-AA18-F272DB1B7703}"/>
              </a:ext>
            </a:extLst>
          </p:cNvPr>
          <p:cNvCxnSpPr>
            <a:cxnSpLocks/>
          </p:cNvCxnSpPr>
          <p:nvPr/>
        </p:nvCxnSpPr>
        <p:spPr>
          <a:xfrm flipV="1">
            <a:off x="1485847" y="4122012"/>
            <a:ext cx="26517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3D40D5-9D1C-EE49-807F-929B4DB00089}"/>
              </a:ext>
            </a:extLst>
          </p:cNvPr>
          <p:cNvSpPr txBox="1"/>
          <p:nvPr/>
        </p:nvSpPr>
        <p:spPr>
          <a:xfrm>
            <a:off x="1872270" y="3475681"/>
            <a:ext cx="1269584" cy="64633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addChar;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getChar;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13F870-92C0-7F45-96F8-4B705699AFDE}"/>
              </a:ext>
            </a:extLst>
          </p:cNvPr>
          <p:cNvSpPr txBox="1"/>
          <p:nvPr/>
        </p:nvSpPr>
        <p:spPr>
          <a:xfrm>
            <a:off x="1924822" y="4152134"/>
            <a:ext cx="1107397" cy="43088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2200" i="1" dirty="0"/>
              <a:t>Digit</a:t>
            </a:r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id="{CC07E171-1E8D-7D46-8FF3-715557B16656}"/>
              </a:ext>
            </a:extLst>
          </p:cNvPr>
          <p:cNvSpPr>
            <a:spLocks/>
          </p:cNvSpPr>
          <p:nvPr/>
        </p:nvSpPr>
        <p:spPr bwMode="auto">
          <a:xfrm rot="12669817">
            <a:off x="4548307" y="952060"/>
            <a:ext cx="1036939" cy="1062819"/>
          </a:xfrm>
          <a:custGeom>
            <a:avLst/>
            <a:gdLst>
              <a:gd name="T0" fmla="*/ 2147483647 w 752"/>
              <a:gd name="T1" fmla="*/ 0 h 632"/>
              <a:gd name="T2" fmla="*/ 2147483647 w 752"/>
              <a:gd name="T3" fmla="*/ 2147483647 h 632"/>
              <a:gd name="T4" fmla="*/ 2147483647 w 752"/>
              <a:gd name="T5" fmla="*/ 2147483647 h 632"/>
              <a:gd name="T6" fmla="*/ 2147483647 w 752"/>
              <a:gd name="T7" fmla="*/ 0 h 632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632"/>
              <a:gd name="T14" fmla="*/ 752 w 752"/>
              <a:gd name="T15" fmla="*/ 632 h 6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632">
                <a:moveTo>
                  <a:pt x="384" y="0"/>
                </a:moveTo>
                <a:cubicBezTo>
                  <a:pt x="192" y="120"/>
                  <a:pt x="0" y="240"/>
                  <a:pt x="48" y="336"/>
                </a:cubicBezTo>
                <a:cubicBezTo>
                  <a:pt x="96" y="432"/>
                  <a:pt x="592" y="632"/>
                  <a:pt x="672" y="576"/>
                </a:cubicBezTo>
                <a:cubicBezTo>
                  <a:pt x="752" y="520"/>
                  <a:pt x="552" y="96"/>
                  <a:pt x="528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892111-BBDB-DE4F-94D0-7CA369EF1013}"/>
              </a:ext>
            </a:extLst>
          </p:cNvPr>
          <p:cNvSpPr txBox="1"/>
          <p:nvPr/>
        </p:nvSpPr>
        <p:spPr>
          <a:xfrm>
            <a:off x="3510167" y="946268"/>
            <a:ext cx="1269584" cy="64633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addChar;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getChar;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1EEE23-03BF-6A4A-A5D8-C714173057A3}"/>
              </a:ext>
            </a:extLst>
          </p:cNvPr>
          <p:cNvSpPr txBox="1"/>
          <p:nvPr/>
        </p:nvSpPr>
        <p:spPr>
          <a:xfrm>
            <a:off x="1924821" y="1710157"/>
            <a:ext cx="1107397" cy="43088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2200" i="1" dirty="0"/>
              <a:t>Letter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8AD19C-DB7E-A741-A65E-043FCB6DBEC4}"/>
              </a:ext>
            </a:extLst>
          </p:cNvPr>
          <p:cNvSpPr txBox="1"/>
          <p:nvPr/>
        </p:nvSpPr>
        <p:spPr>
          <a:xfrm>
            <a:off x="3517856" y="2873437"/>
            <a:ext cx="1269584" cy="646331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addChar;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getChar;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F9A690-1626-3049-BF0A-4BB2F5514A03}"/>
              </a:ext>
            </a:extLst>
          </p:cNvPr>
          <p:cNvSpPr txBox="1"/>
          <p:nvPr/>
        </p:nvSpPr>
        <p:spPr>
          <a:xfrm>
            <a:off x="5293518" y="2824364"/>
            <a:ext cx="930326" cy="43088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2200" i="1" dirty="0"/>
              <a:t>Digit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2E2000-8695-5E48-A6AB-9E2CFF69A913}"/>
              </a:ext>
            </a:extLst>
          </p:cNvPr>
          <p:cNvSpPr txBox="1"/>
          <p:nvPr/>
        </p:nvSpPr>
        <p:spPr>
          <a:xfrm>
            <a:off x="5431871" y="1702355"/>
            <a:ext cx="1751830" cy="43088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2200" i="1" dirty="0"/>
              <a:t>id boundary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FDD497D-0842-3A4E-9AFE-80A1F5D90FCE}"/>
              </a:ext>
            </a:extLst>
          </p:cNvPr>
          <p:cNvSpPr txBox="1"/>
          <p:nvPr/>
        </p:nvSpPr>
        <p:spPr>
          <a:xfrm>
            <a:off x="5589052" y="2191627"/>
            <a:ext cx="126958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lookup;</a:t>
            </a:r>
          </a:p>
        </p:txBody>
      </p:sp>
      <p:sp>
        <p:nvSpPr>
          <p:cNvPr id="45" name="Oval 4">
            <a:extLst>
              <a:ext uri="{FF2B5EF4-FFF2-40B4-BE49-F238E27FC236}">
                <a16:creationId xmlns:a16="http://schemas.microsoft.com/office/drawing/2014/main" id="{43E7F171-5773-B44E-8E04-98A00C814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8830" y="2805515"/>
            <a:ext cx="685800" cy="6858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token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0263E67-FBB5-3B43-8BCE-138284475058}"/>
              </a:ext>
            </a:extLst>
          </p:cNvPr>
          <p:cNvCxnSpPr>
            <a:cxnSpLocks/>
          </p:cNvCxnSpPr>
          <p:nvPr/>
        </p:nvCxnSpPr>
        <p:spPr>
          <a:xfrm flipV="1">
            <a:off x="4838537" y="4113069"/>
            <a:ext cx="2441448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1D4CA3-15B1-C84E-A382-28EE06ABF9DB}"/>
              </a:ext>
            </a:extLst>
          </p:cNvPr>
          <p:cNvCxnSpPr>
            <a:cxnSpLocks/>
          </p:cNvCxnSpPr>
          <p:nvPr/>
        </p:nvCxnSpPr>
        <p:spPr>
          <a:xfrm>
            <a:off x="7271730" y="2137128"/>
            <a:ext cx="0" cy="6583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9BF5A49-C2CF-3B48-B93A-9F1E30F37A72}"/>
              </a:ext>
            </a:extLst>
          </p:cNvPr>
          <p:cNvCxnSpPr>
            <a:cxnSpLocks/>
            <a:endCxn id="45" idx="4"/>
          </p:cNvCxnSpPr>
          <p:nvPr/>
        </p:nvCxnSpPr>
        <p:spPr>
          <a:xfrm flipV="1">
            <a:off x="7271730" y="3491315"/>
            <a:ext cx="0" cy="6217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C823AA4-BE46-7249-B66C-C4468D22B5DA}"/>
              </a:ext>
            </a:extLst>
          </p:cNvPr>
          <p:cNvSpPr txBox="1"/>
          <p:nvPr/>
        </p:nvSpPr>
        <p:spPr>
          <a:xfrm>
            <a:off x="5005296" y="4132969"/>
            <a:ext cx="1909241" cy="43088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sz="2200" i="1" dirty="0"/>
              <a:t>int boundary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7BC4FF4-11CE-4E48-B9A6-3456CC278D9D}"/>
              </a:ext>
            </a:extLst>
          </p:cNvPr>
          <p:cNvCxnSpPr>
            <a:cxnSpLocks/>
          </p:cNvCxnSpPr>
          <p:nvPr/>
        </p:nvCxnSpPr>
        <p:spPr>
          <a:xfrm>
            <a:off x="7614630" y="3158683"/>
            <a:ext cx="100359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0BCD247-E92C-D743-914E-2E6B122FF114}"/>
              </a:ext>
            </a:extLst>
          </p:cNvPr>
          <p:cNvSpPr txBox="1"/>
          <p:nvPr/>
        </p:nvSpPr>
        <p:spPr>
          <a:xfrm>
            <a:off x="7582677" y="2752145"/>
            <a:ext cx="1473877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addToken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22FCE8-53D8-B34A-A502-8B81999E6FBA}"/>
              </a:ext>
            </a:extLst>
          </p:cNvPr>
          <p:cNvSpPr txBox="1"/>
          <p:nvPr/>
        </p:nvSpPr>
        <p:spPr>
          <a:xfrm>
            <a:off x="273525" y="2781500"/>
            <a:ext cx="938643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21932F7-E715-044C-BA84-EC14269CA137}"/>
              </a:ext>
            </a:extLst>
          </p:cNvPr>
          <p:cNvCxnSpPr>
            <a:cxnSpLocks/>
          </p:cNvCxnSpPr>
          <p:nvPr/>
        </p:nvCxnSpPr>
        <p:spPr>
          <a:xfrm>
            <a:off x="366530" y="3171557"/>
            <a:ext cx="78127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1442C2C-0CEF-1A4B-A87B-E07F4F689930}"/>
              </a:ext>
            </a:extLst>
          </p:cNvPr>
          <p:cNvSpPr txBox="1"/>
          <p:nvPr/>
        </p:nvSpPr>
        <p:spPr>
          <a:xfrm>
            <a:off x="7754263" y="3255251"/>
            <a:ext cx="1092996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27505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Overview of Language Translation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Lexical Analysis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Parsing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Static Semantic Analysis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Type checking is completed.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Code Generation</a:t>
            </a:r>
          </a:p>
        </p:txBody>
      </p:sp>
    </p:spTree>
    <p:extLst>
      <p:ext uri="{BB962C8B-B14F-4D97-AF65-F5344CB8AC3E}">
        <p14:creationId xmlns:p14="http://schemas.microsoft.com/office/powerpoint/2010/main" val="620609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Overview of Language Translation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Lexical Analysis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Parsing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Static Semantic Analysis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Code Generation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May involve several phases, depending up on how much optimization is included.</a:t>
            </a:r>
          </a:p>
        </p:txBody>
      </p:sp>
    </p:spTree>
    <p:extLst>
      <p:ext uri="{BB962C8B-B14F-4D97-AF65-F5344CB8AC3E}">
        <p14:creationId xmlns:p14="http://schemas.microsoft.com/office/powerpoint/2010/main" val="965961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Syntax vs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2986832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endParaRPr lang="en-US" u="sng" dirty="0">
              <a:latin typeface="Cambria Math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</a:rPr>
              <a:t>Syntax</a:t>
            </a:r>
            <a:r>
              <a:rPr lang="en-US" dirty="0">
                <a:latin typeface="Cambria" panose="02040503050406030204" pitchFamily="18" charset="0"/>
              </a:rPr>
              <a:t> describes the structure of a language.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latin typeface="Cambria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</a:rPr>
              <a:t>Semantics</a:t>
            </a:r>
            <a:r>
              <a:rPr lang="en-US" dirty="0">
                <a:latin typeface="Cambria" panose="02040503050406030204" pitchFamily="18" charset="0"/>
              </a:rPr>
              <a:t> describe the </a:t>
            </a:r>
            <a:r>
              <a:rPr lang="en-US" i="1" dirty="0">
                <a:latin typeface="Cambria" panose="02040503050406030204" pitchFamily="18" charset="0"/>
              </a:rPr>
              <a:t>meaning</a:t>
            </a:r>
            <a:r>
              <a:rPr lang="en-US" dirty="0">
                <a:latin typeface="Cambria" panose="02040503050406030204" pitchFamily="18" charset="0"/>
              </a:rPr>
              <a:t> that may be found in the language.</a:t>
            </a: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0BD77124-C329-A44E-8880-6BDFB8671249}"/>
              </a:ext>
            </a:extLst>
          </p:cNvPr>
          <p:cNvSpPr/>
          <p:nvPr/>
        </p:nvSpPr>
        <p:spPr>
          <a:xfrm>
            <a:off x="4572000" y="1377117"/>
            <a:ext cx="2839249" cy="1423722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is convenient to consider syntax and semantics separately.</a:t>
            </a:r>
            <a:endParaRPr lang="en-US" dirty="0">
              <a:solidFill>
                <a:schemeClr val="tx1"/>
              </a:solidFill>
              <a:ea typeface="Cambria Math" charset="0"/>
              <a:cs typeface="Cambria Math" charset="0"/>
            </a:endParaRPr>
          </a:p>
        </p:txBody>
      </p:sp>
      <p:sp>
        <p:nvSpPr>
          <p:cNvPr id="12" name="Wave 11">
            <a:extLst>
              <a:ext uri="{FF2B5EF4-FFF2-40B4-BE49-F238E27FC236}">
                <a16:creationId xmlns:a16="http://schemas.microsoft.com/office/drawing/2014/main" id="{E814B125-2543-8C4B-BD0A-0EE3C3906651}"/>
              </a:ext>
            </a:extLst>
          </p:cNvPr>
          <p:cNvSpPr/>
          <p:nvPr/>
        </p:nvSpPr>
        <p:spPr>
          <a:xfrm>
            <a:off x="4918928" y="3108815"/>
            <a:ext cx="2109833" cy="1423722"/>
          </a:xfrm>
          <a:prstGeom prst="wave">
            <a:avLst/>
          </a:prstGeom>
          <a:solidFill>
            <a:schemeClr val="accent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Syntax is much easier to describe.</a:t>
            </a:r>
          </a:p>
        </p:txBody>
      </p:sp>
    </p:spTree>
    <p:extLst>
      <p:ext uri="{BB962C8B-B14F-4D97-AF65-F5344CB8AC3E}">
        <p14:creationId xmlns:p14="http://schemas.microsoft.com/office/powerpoint/2010/main" val="53105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837009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Lexical Structure:  legal tokens [words]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Phrase Structure:  how tokens may be arranged</a:t>
            </a:r>
            <a:endParaRPr lang="en-US" u="sng" dirty="0">
              <a:latin typeface="Cambria" panose="02040503050406030204" pitchFamily="18" charset="0"/>
            </a:endParaRP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FA5D6912-CF3B-A843-9B6B-5360BF28AD14}"/>
              </a:ext>
            </a:extLst>
          </p:cNvPr>
          <p:cNvSpPr/>
          <p:nvPr/>
        </p:nvSpPr>
        <p:spPr>
          <a:xfrm>
            <a:off x="2302500" y="2295849"/>
            <a:ext cx="4538999" cy="2323070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 balance &lt; 0 )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“Account Overdrawn”;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9306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3267739" cy="1242226"/>
          </a:xfrm>
        </p:spPr>
        <p:txBody>
          <a:bodyPr/>
          <a:lstStyle/>
          <a:p>
            <a:pPr algn="ctr"/>
            <a:r>
              <a:rPr lang="en-US" dirty="0"/>
              <a:t>Lexical</a:t>
            </a:r>
            <a:br>
              <a:rPr lang="en-US" dirty="0"/>
            </a:br>
            <a:r>
              <a:rPr lang="en-US" dirty="0"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438973" y="1874383"/>
            <a:ext cx="3045527" cy="109354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Defines how the character sequence is divided into a sequence of tokens.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1BFF4A-D9D4-E041-9339-E2DC72AD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023758"/>
              </p:ext>
            </p:extLst>
          </p:nvPr>
        </p:nvGraphicFramePr>
        <p:xfrm>
          <a:off x="3941805" y="524581"/>
          <a:ext cx="4936112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844">
                  <a:extLst>
                    <a:ext uri="{9D8B030D-6E8A-4147-A177-3AD203B41FA5}">
                      <a16:colId xmlns:a16="http://schemas.microsoft.com/office/drawing/2014/main" val="3827084168"/>
                    </a:ext>
                  </a:extLst>
                </a:gridCol>
                <a:gridCol w="2205268">
                  <a:extLst>
                    <a:ext uri="{9D8B030D-6E8A-4147-A177-3AD203B41FA5}">
                      <a16:colId xmlns:a16="http://schemas.microsoft.com/office/drawing/2014/main" val="657994332"/>
                    </a:ext>
                  </a:extLst>
                </a:gridCol>
              </a:tblGrid>
              <a:tr h="364333">
                <a:tc>
                  <a:txBody>
                    <a:bodyPr/>
                    <a:lstStyle/>
                    <a:p>
                      <a:r>
                        <a:rPr lang="en-US" dirty="0"/>
                        <a:t>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Kind |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609820"/>
                  </a:ext>
                </a:extLst>
              </a:tr>
              <a:tr h="3643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667430"/>
                  </a:ext>
                </a:extLst>
              </a:tr>
              <a:tr h="3643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 paren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832809"/>
                  </a:ext>
                </a:extLst>
              </a:tr>
              <a:tr h="3643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517185"/>
                  </a:ext>
                </a:extLst>
              </a:tr>
              <a:tr h="3643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039308"/>
                  </a:ext>
                </a:extLst>
              </a:tr>
              <a:tr h="3643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numerical literal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72733"/>
                  </a:ext>
                </a:extLst>
              </a:tr>
              <a:tr h="3643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 </a:t>
                      </a:r>
                      <a:r>
                        <a:rPr lang="en-US" dirty="0" err="1"/>
                        <a:t>paren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581440"/>
                  </a:ext>
                </a:extLst>
              </a:tr>
              <a:tr h="3643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 brace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120783"/>
                  </a:ext>
                </a:extLst>
              </a:tr>
              <a:tr h="3643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618430"/>
                  </a:ext>
                </a:extLst>
              </a:tr>
              <a:tr h="3643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“Account Overdrawn”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 literal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33483"/>
                  </a:ext>
                </a:extLst>
              </a:tr>
              <a:tr h="3643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semicolon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04547"/>
                  </a:ext>
                </a:extLst>
              </a:tr>
              <a:tr h="3643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 brace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671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4610043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WCOE-Slide-Deck-2015-HD-Standard-Fonts" id="{EF87D30A-8610-C141-AA57-86C0E1204492}" vid="{73BCB3BA-37E4-8C49-8B16-26C1C1A39E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PNE Theme Slide Deck</Template>
  <TotalTime>14377</TotalTime>
  <Words>2962</Words>
  <Application>Microsoft Macintosh PowerPoint</Application>
  <PresentationFormat>On-screen Show (16:9)</PresentationFormat>
  <Paragraphs>473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Calibri</vt:lpstr>
      <vt:lpstr>Cambria</vt:lpstr>
      <vt:lpstr>Cambria Math</vt:lpstr>
      <vt:lpstr>Consolas</vt:lpstr>
      <vt:lpstr>Lucida Grande</vt:lpstr>
      <vt:lpstr>Rockwell</vt:lpstr>
      <vt:lpstr>Wingdings</vt:lpstr>
      <vt:lpstr>PNE Theme Slide Deck</vt:lpstr>
      <vt:lpstr>Lexical Analysis</vt:lpstr>
      <vt:lpstr>Overview of Language Translation</vt:lpstr>
      <vt:lpstr>Overview of Language Translation</vt:lpstr>
      <vt:lpstr>Overview of Language Translation</vt:lpstr>
      <vt:lpstr>Overview of Language Translation</vt:lpstr>
      <vt:lpstr>Overview of Language Translation</vt:lpstr>
      <vt:lpstr>Syntax vs Semantics</vt:lpstr>
      <vt:lpstr>Syntax</vt:lpstr>
      <vt:lpstr>Lexical Structure</vt:lpstr>
      <vt:lpstr>Phrase Structure [briefly for now…]</vt:lpstr>
      <vt:lpstr>Lexical Structure</vt:lpstr>
      <vt:lpstr>Example:  [simple] Numeric Literals</vt:lpstr>
      <vt:lpstr>Example:  Identifiers</vt:lpstr>
      <vt:lpstr>Example:  Operators</vt:lpstr>
      <vt:lpstr>Example:  Inline Comments and Not()</vt:lpstr>
      <vt:lpstr>Example:  Block Comments</vt:lpstr>
      <vt:lpstr>Recognizing Tokens</vt:lpstr>
      <vt:lpstr>Lexers | Scanners</vt:lpstr>
      <vt:lpstr>Building Lexers</vt:lpstr>
      <vt:lpstr>Building Lexers</vt:lpstr>
      <vt:lpstr>LEXING</vt:lpstr>
      <vt:lpstr>Lexing</vt:lpstr>
      <vt:lpstr>Lexing</vt:lpstr>
      <vt:lpstr>Lexing</vt:lpstr>
      <vt:lpstr>Lexing</vt:lpstr>
      <vt:lpstr>Lexing</vt:lpstr>
      <vt:lpstr>Implementing Ad-hoc [hand-written] Lexer</vt:lpstr>
      <vt:lpstr>Finite State Automata</vt:lpstr>
      <vt:lpstr>The Sheep Machine</vt:lpstr>
      <vt:lpstr>The Sheep Machine</vt:lpstr>
      <vt:lpstr>The Sheep Machine</vt:lpstr>
      <vt:lpstr>LEXING</vt:lpstr>
      <vt:lpstr>DFA</vt:lpstr>
      <vt:lpstr>Whitespace</vt:lpstr>
      <vt:lpstr>Scanning Whitespace</vt:lpstr>
      <vt:lpstr>DFA</vt:lpstr>
      <vt:lpstr>A Functional Process Sketch</vt:lpstr>
      <vt:lpstr>processChars</vt:lpstr>
      <vt:lpstr>Lexing Comments</vt:lpstr>
      <vt:lpstr>Lexing Comments</vt:lpstr>
      <vt:lpstr>Reserved Words</vt:lpstr>
      <vt:lpstr>Example:  Reserved Word if</vt:lpstr>
      <vt:lpstr>Handling Reserved Words in a Lexer</vt:lpstr>
      <vt:lpstr>A Functional Process Sketch</vt:lpstr>
      <vt:lpstr>A Functional Process Sketch</vt:lpstr>
      <vt:lpstr>processChars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Commitment to Diversity and Inclusion </dc:title>
  <dc:creator>Taylor, Curtis</dc:creator>
  <cp:lastModifiedBy>Dobbins, Peter Jonathan</cp:lastModifiedBy>
  <cp:revision>160</cp:revision>
  <cp:lastPrinted>2018-12-14T17:35:19Z</cp:lastPrinted>
  <dcterms:created xsi:type="dcterms:W3CDTF">2018-12-09T21:35:01Z</dcterms:created>
  <dcterms:modified xsi:type="dcterms:W3CDTF">2022-09-08T16:33:35Z</dcterms:modified>
</cp:coreProperties>
</file>